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F7F7F"/>
    <a:srgbClr val="0090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82282"/>
  </p:normalViewPr>
  <p:slideViewPr>
    <p:cSldViewPr snapToGrid="0" snapToObjects="1">
      <p:cViewPr varScale="1">
        <p:scale>
          <a:sx n="85" d="100"/>
          <a:sy n="85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BAB-0DD9-BF47-8120-3FB2445605D1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ED090-DD7F-BA42-A7FE-93BA398C2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9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56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8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8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2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ED090-DD7F-BA42-A7FE-93BA398C23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9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0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4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5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1971A-DA36-7F48-BD7C-6F24AC0D3ED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6AF07-3B0D-CF40-9D62-3D03E4853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BA7-908E-754E-A1B7-5760DA50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692" y="2043663"/>
            <a:ext cx="6732616" cy="203105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Lesson 5: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87CD0-539B-CB49-B801-615B61E59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Eric Keilty</a:t>
            </a:r>
          </a:p>
        </p:txBody>
      </p:sp>
    </p:spTree>
    <p:extLst>
      <p:ext uri="{BB962C8B-B14F-4D97-AF65-F5344CB8AC3E}">
        <p14:creationId xmlns:p14="http://schemas.microsoft.com/office/powerpoint/2010/main" val="237231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2FE0-DEC0-A54F-8C89-9D935802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Recurrent Unit (GRU)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7F90C6-AE5A-094A-A292-BEF6E0CA5989}"/>
              </a:ext>
            </a:extLst>
          </p:cNvPr>
          <p:cNvSpPr/>
          <p:nvPr/>
        </p:nvSpPr>
        <p:spPr>
          <a:xfrm>
            <a:off x="2608971" y="2393821"/>
            <a:ext cx="7280617" cy="2941776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B6D61-ACF0-5D44-B87D-12FF2E45D1A0}"/>
              </a:ext>
            </a:extLst>
          </p:cNvPr>
          <p:cNvCxnSpPr>
            <a:cxnSpLocks/>
          </p:cNvCxnSpPr>
          <p:nvPr/>
        </p:nvCxnSpPr>
        <p:spPr>
          <a:xfrm flipV="1">
            <a:off x="6193929" y="5311395"/>
            <a:ext cx="0" cy="577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71B12C-0824-CF4E-BAAD-603092ABBCCE}"/>
              </a:ext>
            </a:extLst>
          </p:cNvPr>
          <p:cNvCxnSpPr>
            <a:cxnSpLocks/>
          </p:cNvCxnSpPr>
          <p:nvPr/>
        </p:nvCxnSpPr>
        <p:spPr>
          <a:xfrm>
            <a:off x="1920320" y="3877496"/>
            <a:ext cx="663669" cy="21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A4652-BB61-574E-A0B4-27A962952787}"/>
                  </a:ext>
                </a:extLst>
              </p:cNvPr>
              <p:cNvSpPr txBox="1"/>
              <p:nvPr/>
            </p:nvSpPr>
            <p:spPr>
              <a:xfrm>
                <a:off x="5995671" y="590301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A4652-BB61-574E-A0B4-27A962952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671" y="5903011"/>
                <a:ext cx="452658" cy="338554"/>
              </a:xfrm>
              <a:prstGeom prst="rect">
                <a:avLst/>
              </a:prstGeom>
              <a:blipFill>
                <a:blip r:embed="rId3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C2B20-5574-B343-8AD1-E971DBCCF69A}"/>
                  </a:ext>
                </a:extLst>
              </p:cNvPr>
              <p:cNvSpPr txBox="1"/>
              <p:nvPr/>
            </p:nvSpPr>
            <p:spPr>
              <a:xfrm>
                <a:off x="1536852" y="3646908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EC2B20-5574-B343-8AD1-E971DBCCF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52" y="3646908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A9E6A9-20BB-144D-8B39-88BBAC527E67}"/>
              </a:ext>
            </a:extLst>
          </p:cNvPr>
          <p:cNvCxnSpPr>
            <a:cxnSpLocks/>
          </p:cNvCxnSpPr>
          <p:nvPr/>
        </p:nvCxnSpPr>
        <p:spPr>
          <a:xfrm flipV="1">
            <a:off x="3646918" y="2940147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257226-2763-974F-98F0-474462AB3F0E}"/>
                  </a:ext>
                </a:extLst>
              </p:cNvPr>
              <p:cNvSpPr txBox="1"/>
              <p:nvPr/>
            </p:nvSpPr>
            <p:spPr>
              <a:xfrm>
                <a:off x="8853815" y="180322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257226-2763-974F-98F0-474462AB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815" y="1803229"/>
                <a:ext cx="452658" cy="374974"/>
              </a:xfrm>
              <a:prstGeom prst="rect">
                <a:avLst/>
              </a:prstGeom>
              <a:blipFill>
                <a:blip r:embed="rId5"/>
                <a:stretch>
                  <a:fillRect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617E1BC-39AD-DC4A-BF10-FA4337AFAD35}"/>
              </a:ext>
            </a:extLst>
          </p:cNvPr>
          <p:cNvSpPr/>
          <p:nvPr/>
        </p:nvSpPr>
        <p:spPr>
          <a:xfrm>
            <a:off x="3154547" y="3411519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BE85E-7126-A14F-871D-6713FAA249EF}"/>
              </a:ext>
            </a:extLst>
          </p:cNvPr>
          <p:cNvSpPr txBox="1"/>
          <p:nvPr/>
        </p:nvSpPr>
        <p:spPr>
          <a:xfrm>
            <a:off x="3156757" y="3675114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868C271-3928-094F-8ED4-333DB0EE3FC7}"/>
              </a:ext>
            </a:extLst>
          </p:cNvPr>
          <p:cNvSpPr/>
          <p:nvPr/>
        </p:nvSpPr>
        <p:spPr>
          <a:xfrm>
            <a:off x="6822793" y="3411519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4F6997-90B7-B24C-BF33-0764928FAB1C}"/>
              </a:ext>
            </a:extLst>
          </p:cNvPr>
          <p:cNvSpPr txBox="1"/>
          <p:nvPr/>
        </p:nvSpPr>
        <p:spPr>
          <a:xfrm>
            <a:off x="6825003" y="3675114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D9590-CCCC-C943-A497-E2E7337D888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315162" y="2940147"/>
            <a:ext cx="4721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EBD7B-4440-1246-AB69-CA06AF0365A7}"/>
                  </a:ext>
                </a:extLst>
              </p:cNvPr>
              <p:cNvSpPr txBox="1"/>
              <p:nvPr/>
            </p:nvSpPr>
            <p:spPr>
              <a:xfrm>
                <a:off x="3420587" y="2604566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EEBD7B-4440-1246-AB69-CA06AF036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587" y="2604566"/>
                <a:ext cx="452658" cy="338554"/>
              </a:xfrm>
              <a:prstGeom prst="rect">
                <a:avLst/>
              </a:prstGeom>
              <a:blipFill>
                <a:blip r:embed="rId6"/>
                <a:stretch>
                  <a:fillRect t="-17857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7B2BBD-9025-2743-8A23-8202F2F087AA}"/>
                  </a:ext>
                </a:extLst>
              </p:cNvPr>
              <p:cNvSpPr txBox="1"/>
              <p:nvPr/>
            </p:nvSpPr>
            <p:spPr>
              <a:xfrm>
                <a:off x="7143611" y="2626492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7B2BBD-9025-2743-8A23-8202F2F08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611" y="2626492"/>
                <a:ext cx="452658" cy="338554"/>
              </a:xfrm>
              <a:prstGeom prst="rect">
                <a:avLst/>
              </a:prstGeom>
              <a:blipFill>
                <a:blip r:embed="rId7"/>
                <a:stretch>
                  <a:fillRect t="-18519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428BA9D-8FD6-734A-BDAC-6807FB05D0E7}"/>
              </a:ext>
            </a:extLst>
          </p:cNvPr>
          <p:cNvSpPr/>
          <p:nvPr/>
        </p:nvSpPr>
        <p:spPr>
          <a:xfrm>
            <a:off x="4897569" y="3411519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A0D3E-9B38-3248-B8E5-64F054C2E7AC}"/>
              </a:ext>
            </a:extLst>
          </p:cNvPr>
          <p:cNvSpPr txBox="1"/>
          <p:nvPr/>
        </p:nvSpPr>
        <p:spPr>
          <a:xfrm>
            <a:off x="4908216" y="367631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Reset Gate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A413E4-F5AB-5B4A-8125-9D78DE46F156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4141495" y="3936724"/>
            <a:ext cx="766721" cy="1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1330A8-9028-8F48-B22E-A730E3769D89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646916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7AEC12-66C8-B14B-A013-2E5C6CFDA058}"/>
              </a:ext>
            </a:extLst>
          </p:cNvPr>
          <p:cNvCxnSpPr>
            <a:cxnSpLocks/>
          </p:cNvCxnSpPr>
          <p:nvPr/>
        </p:nvCxnSpPr>
        <p:spPr>
          <a:xfrm flipV="1">
            <a:off x="5572818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182865-7D2D-464D-B2F3-753D265A283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389938" y="2965046"/>
            <a:ext cx="0" cy="446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70E8C4-6C60-CB42-B653-220544A483CE}"/>
                  </a:ext>
                </a:extLst>
              </p:cNvPr>
              <p:cNvSpPr txBox="1"/>
              <p:nvPr/>
            </p:nvSpPr>
            <p:spPr>
              <a:xfrm>
                <a:off x="5185806" y="2644762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570E8C4-6C60-CB42-B653-220544A48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806" y="2644762"/>
                <a:ext cx="452658" cy="338554"/>
              </a:xfrm>
              <a:prstGeom prst="rect">
                <a:avLst/>
              </a:prstGeom>
              <a:blipFill>
                <a:blip r:embed="rId8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D26B2A-4B75-B543-A776-4486FEE0858E}"/>
                  </a:ext>
                </a:extLst>
              </p:cNvPr>
              <p:cNvSpPr txBox="1"/>
              <p:nvPr/>
            </p:nvSpPr>
            <p:spPr>
              <a:xfrm>
                <a:off x="3420587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D26B2A-4B75-B543-A776-4486FEE08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587" y="4864548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111A34-F8B2-6C43-A9CD-457388C01E7A}"/>
                  </a:ext>
                </a:extLst>
              </p:cNvPr>
              <p:cNvSpPr txBox="1"/>
              <p:nvPr/>
            </p:nvSpPr>
            <p:spPr>
              <a:xfrm>
                <a:off x="5368686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111A34-F8B2-6C43-A9CD-457388C01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686" y="4864548"/>
                <a:ext cx="452658" cy="338554"/>
              </a:xfrm>
              <a:prstGeom prst="rect">
                <a:avLst/>
              </a:prstGeom>
              <a:blipFill>
                <a:blip r:embed="rId10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80AB56C-0E8D-8C43-A2EE-73E9C904C6EB}"/>
              </a:ext>
            </a:extLst>
          </p:cNvPr>
          <p:cNvCxnSpPr>
            <a:cxnSpLocks/>
          </p:cNvCxnSpPr>
          <p:nvPr/>
        </p:nvCxnSpPr>
        <p:spPr>
          <a:xfrm>
            <a:off x="2794806" y="3903888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A4EA0C-34E4-8049-944E-DE4072C11544}"/>
                  </a:ext>
                </a:extLst>
              </p:cNvPr>
              <p:cNvSpPr txBox="1"/>
              <p:nvPr/>
            </p:nvSpPr>
            <p:spPr>
              <a:xfrm>
                <a:off x="2608972" y="3528914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A4EA0C-34E4-8049-944E-DE4072C1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72" y="3528914"/>
                <a:ext cx="452658" cy="3749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DB17BD-9963-894C-A91F-B6EDABB9F5CD}"/>
              </a:ext>
            </a:extLst>
          </p:cNvPr>
          <p:cNvCxnSpPr>
            <a:cxnSpLocks/>
          </p:cNvCxnSpPr>
          <p:nvPr/>
        </p:nvCxnSpPr>
        <p:spPr>
          <a:xfrm>
            <a:off x="6446320" y="3934030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4C3140-193C-6E48-99FE-257D9A89B3BD}"/>
                  </a:ext>
                </a:extLst>
              </p:cNvPr>
              <p:cNvSpPr txBox="1"/>
              <p:nvPr/>
            </p:nvSpPr>
            <p:spPr>
              <a:xfrm>
                <a:off x="6260486" y="3559056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4C3140-193C-6E48-99FE-257D9A89B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86" y="3559056"/>
                <a:ext cx="452658" cy="3749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DCDD8CF-6D8E-574C-BEBC-5BC0FA7470A7}"/>
              </a:ext>
            </a:extLst>
          </p:cNvPr>
          <p:cNvCxnSpPr>
            <a:cxnSpLocks/>
          </p:cNvCxnSpPr>
          <p:nvPr/>
        </p:nvCxnSpPr>
        <p:spPr>
          <a:xfrm flipV="1">
            <a:off x="7333719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88954B-F957-524E-B1C8-204F664F15F4}"/>
                  </a:ext>
                </a:extLst>
              </p:cNvPr>
              <p:cNvSpPr txBox="1"/>
              <p:nvPr/>
            </p:nvSpPr>
            <p:spPr>
              <a:xfrm>
                <a:off x="7129587" y="4864548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88954B-F957-524E-B1C8-204F664F1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87" y="4864548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BB57B5C-25AE-504F-95DA-DB358562BAFD}"/>
              </a:ext>
            </a:extLst>
          </p:cNvPr>
          <p:cNvCxnSpPr>
            <a:cxnSpLocks/>
          </p:cNvCxnSpPr>
          <p:nvPr/>
        </p:nvCxnSpPr>
        <p:spPr>
          <a:xfrm flipV="1">
            <a:off x="5185806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859351-3A3B-7046-8DE3-6BFA3B9650A7}"/>
                  </a:ext>
                </a:extLst>
              </p:cNvPr>
              <p:cNvSpPr txBox="1"/>
              <p:nvPr/>
            </p:nvSpPr>
            <p:spPr>
              <a:xfrm>
                <a:off x="4969398" y="481893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859351-3A3B-7046-8DE3-6BFA3B965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398" y="4818937"/>
                <a:ext cx="452658" cy="3749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93DE94E-C1F6-B444-B094-2CF7EED79FC3}"/>
              </a:ext>
            </a:extLst>
          </p:cNvPr>
          <p:cNvSpPr/>
          <p:nvPr/>
        </p:nvSpPr>
        <p:spPr>
          <a:xfrm>
            <a:off x="8609027" y="3411519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C36026-59F5-B24F-976D-F7EBA56EECEB}"/>
              </a:ext>
            </a:extLst>
          </p:cNvPr>
          <p:cNvSpPr txBox="1"/>
          <p:nvPr/>
        </p:nvSpPr>
        <p:spPr>
          <a:xfrm>
            <a:off x="8619674" y="367631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Gate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5891E4-5738-4B40-9022-28692325293E}"/>
              </a:ext>
            </a:extLst>
          </p:cNvPr>
          <p:cNvCxnSpPr>
            <a:cxnSpLocks/>
          </p:cNvCxnSpPr>
          <p:nvPr/>
        </p:nvCxnSpPr>
        <p:spPr>
          <a:xfrm flipV="1">
            <a:off x="9298344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316C53F-8003-0943-9351-1F56EBAE9657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01396" y="2168112"/>
            <a:ext cx="0" cy="1243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46921F4-8F08-134B-BCE4-68DCE9EB2FCC}"/>
              </a:ext>
            </a:extLst>
          </p:cNvPr>
          <p:cNvCxnSpPr>
            <a:cxnSpLocks/>
          </p:cNvCxnSpPr>
          <p:nvPr/>
        </p:nvCxnSpPr>
        <p:spPr>
          <a:xfrm flipV="1">
            <a:off x="8911332" y="439625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D8E42A-2BC9-694B-AF48-7973EF88D445}"/>
                  </a:ext>
                </a:extLst>
              </p:cNvPr>
              <p:cNvSpPr txBox="1"/>
              <p:nvPr/>
            </p:nvSpPr>
            <p:spPr>
              <a:xfrm>
                <a:off x="8694924" y="481893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8D8E42A-2BC9-694B-AF48-7973EF88D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924" y="4818937"/>
                <a:ext cx="452658" cy="3749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4B131B-7DC3-204C-826F-F997BF4467E7}"/>
                  </a:ext>
                </a:extLst>
              </p:cNvPr>
              <p:cNvSpPr txBox="1"/>
              <p:nvPr/>
            </p:nvSpPr>
            <p:spPr>
              <a:xfrm>
                <a:off x="9110289" y="4837147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C4B131B-7DC3-204C-826F-F997BF446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289" y="4837147"/>
                <a:ext cx="452658" cy="338554"/>
              </a:xfrm>
              <a:prstGeom prst="rect">
                <a:avLst/>
              </a:prstGeom>
              <a:blipFill>
                <a:blip r:embed="rId15"/>
                <a:stretch>
                  <a:fillRect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5F262F-346A-764B-9469-212AE5DA758B}"/>
                  </a:ext>
                </a:extLst>
              </p:cNvPr>
              <p:cNvSpPr txBox="1"/>
              <p:nvPr/>
            </p:nvSpPr>
            <p:spPr>
              <a:xfrm>
                <a:off x="4248934" y="354448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55F262F-346A-764B-9469-212AE5DA7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34" y="3544484"/>
                <a:ext cx="452658" cy="338554"/>
              </a:xfrm>
              <a:prstGeom prst="rect">
                <a:avLst/>
              </a:prstGeom>
              <a:blipFill>
                <a:blip r:embed="rId16"/>
                <a:stretch>
                  <a:fillRect t="-17857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56C2487-E6A2-DA41-8715-D072F4077317}"/>
              </a:ext>
            </a:extLst>
          </p:cNvPr>
          <p:cNvCxnSpPr>
            <a:cxnSpLocks/>
          </p:cNvCxnSpPr>
          <p:nvPr/>
        </p:nvCxnSpPr>
        <p:spPr>
          <a:xfrm>
            <a:off x="7834723" y="3934030"/>
            <a:ext cx="766721" cy="1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1E1AF67-531E-4A42-BAA5-1498D8A5E490}"/>
                  </a:ext>
                </a:extLst>
              </p:cNvPr>
              <p:cNvSpPr txBox="1"/>
              <p:nvPr/>
            </p:nvSpPr>
            <p:spPr>
              <a:xfrm>
                <a:off x="7938355" y="356533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1E1AF67-531E-4A42-BAA5-1498D8A5E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355" y="3565334"/>
                <a:ext cx="452658" cy="338554"/>
              </a:xfrm>
              <a:prstGeom prst="rect">
                <a:avLst/>
              </a:prstGeom>
              <a:blipFill>
                <a:blip r:embed="rId17"/>
                <a:stretch>
                  <a:fillRect t="-18519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28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2FE0-DEC0-A54F-8C89-9D935802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Gated Recurrent Unit (GRU)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30976-EAC7-7A4C-97B0-C0EEB3AEA2FF}"/>
                  </a:ext>
                </a:extLst>
              </p:cNvPr>
              <p:cNvSpPr txBox="1"/>
              <p:nvPr/>
            </p:nvSpPr>
            <p:spPr>
              <a:xfrm>
                <a:off x="2847260" y="2566724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30976-EAC7-7A4C-97B0-C0EEB3AE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260" y="2566724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51BC6-0031-044B-91BA-81D59C9EBFDC}"/>
                  </a:ext>
                </a:extLst>
              </p:cNvPr>
              <p:cNvSpPr txBox="1"/>
              <p:nvPr/>
            </p:nvSpPr>
            <p:spPr>
              <a:xfrm>
                <a:off x="2847259" y="3112579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51BC6-0031-044B-91BA-81D59C9E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259" y="3112579"/>
                <a:ext cx="5625281" cy="545855"/>
              </a:xfrm>
              <a:prstGeom prst="rect">
                <a:avLst/>
              </a:prstGeom>
              <a:blipFill>
                <a:blip r:embed="rId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E18F3-A734-9542-8226-9266E0973D8F}"/>
                  </a:ext>
                </a:extLst>
              </p:cNvPr>
              <p:cNvSpPr txBox="1"/>
              <p:nvPr/>
            </p:nvSpPr>
            <p:spPr>
              <a:xfrm>
                <a:off x="2929145" y="3672082"/>
                <a:ext cx="6963647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6E18F3-A734-9542-8226-9266E097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145" y="3672082"/>
                <a:ext cx="6963647" cy="545855"/>
              </a:xfrm>
              <a:prstGeom prst="rect">
                <a:avLst/>
              </a:prstGeom>
              <a:blipFill>
                <a:blip r:embed="rId4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1D3C0-6264-8140-8BB8-34173AD1F01A}"/>
                  </a:ext>
                </a:extLst>
              </p:cNvPr>
              <p:cNvSpPr txBox="1"/>
              <p:nvPr/>
            </p:nvSpPr>
            <p:spPr>
              <a:xfrm>
                <a:off x="2951770" y="4231585"/>
                <a:ext cx="4893860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1D3C0-6264-8140-8BB8-34173AD1F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70" y="4231585"/>
                <a:ext cx="4893860" cy="516232"/>
              </a:xfrm>
              <a:prstGeom prst="rect">
                <a:avLst/>
              </a:prstGeom>
              <a:blipFill>
                <a:blip r:embed="rId5"/>
                <a:stretch>
                  <a:fillRect t="-95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5DA99-F1AC-F642-A335-7B903876BE27}"/>
                  </a:ext>
                </a:extLst>
              </p:cNvPr>
              <p:cNvSpPr txBox="1"/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>
                      <a:lumMod val="50000"/>
                    </a:schemeClr>
                  </a:solidFill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cs typeface="Courier New" panose="02070309020205020404" pitchFamily="49" charset="0"/>
                  </a:rPr>
                  <a:t>denotes element-wise multiplication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5DA99-F1AC-F642-A335-7B903876B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05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228A-9BC7-3544-911F-0EDD23DF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 (LSTM)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CF2833-D902-B541-89C7-B94C2C2B8C7F}"/>
              </a:ext>
            </a:extLst>
          </p:cNvPr>
          <p:cNvSpPr/>
          <p:nvPr/>
        </p:nvSpPr>
        <p:spPr>
          <a:xfrm>
            <a:off x="2257279" y="2436025"/>
            <a:ext cx="8061273" cy="2941776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2C4F82-0B94-3441-83F1-035E88A61095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287916" y="5377801"/>
            <a:ext cx="0" cy="516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A15F8-2DC4-A940-8E65-925902FDCC52}"/>
              </a:ext>
            </a:extLst>
          </p:cNvPr>
          <p:cNvCxnSpPr>
            <a:cxnSpLocks/>
          </p:cNvCxnSpPr>
          <p:nvPr/>
        </p:nvCxnSpPr>
        <p:spPr>
          <a:xfrm>
            <a:off x="1553532" y="4699087"/>
            <a:ext cx="663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E2C9F-BA42-5144-A3C7-1EDE69A09147}"/>
                  </a:ext>
                </a:extLst>
              </p:cNvPr>
              <p:cNvSpPr txBox="1"/>
              <p:nvPr/>
            </p:nvSpPr>
            <p:spPr>
              <a:xfrm>
                <a:off x="6061586" y="5964796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E2C9F-BA42-5144-A3C7-1EDE69A0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586" y="5964796"/>
                <a:ext cx="452658" cy="338554"/>
              </a:xfrm>
              <a:prstGeom prst="rect">
                <a:avLst/>
              </a:prstGeom>
              <a:blipFill>
                <a:blip r:embed="rId2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25CB4D-F8CE-F14E-BE88-1FB3F62F8697}"/>
                  </a:ext>
                </a:extLst>
              </p:cNvPr>
              <p:cNvSpPr txBox="1"/>
              <p:nvPr/>
            </p:nvSpPr>
            <p:spPr>
              <a:xfrm>
                <a:off x="1170064" y="446849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25CB4D-F8CE-F14E-BE88-1FB3F62F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64" y="4468499"/>
                <a:ext cx="452658" cy="374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BD7754-319E-6E44-8B3A-04181BAADF35}"/>
              </a:ext>
            </a:extLst>
          </p:cNvPr>
          <p:cNvCxnSpPr>
            <a:cxnSpLocks/>
          </p:cNvCxnSpPr>
          <p:nvPr/>
        </p:nvCxnSpPr>
        <p:spPr>
          <a:xfrm flipV="1">
            <a:off x="4765973" y="3013566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7CDEA2-A8DF-9248-9EC7-9B20A08229C0}"/>
                  </a:ext>
                </a:extLst>
              </p:cNvPr>
              <p:cNvSpPr txBox="1"/>
              <p:nvPr/>
            </p:nvSpPr>
            <p:spPr>
              <a:xfrm>
                <a:off x="9450127" y="1848834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7CDEA2-A8DF-9248-9EC7-9B20A082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27" y="1848834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6618FF-D72B-0E41-8727-BA88D494FECC}"/>
              </a:ext>
            </a:extLst>
          </p:cNvPr>
          <p:cNvSpPr/>
          <p:nvPr/>
        </p:nvSpPr>
        <p:spPr>
          <a:xfrm>
            <a:off x="4452366" y="3471937"/>
            <a:ext cx="176758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E4ED04-39FE-F34B-987C-88611258B737}"/>
              </a:ext>
            </a:extLst>
          </p:cNvPr>
          <p:cNvSpPr txBox="1"/>
          <p:nvPr/>
        </p:nvSpPr>
        <p:spPr>
          <a:xfrm>
            <a:off x="4814054" y="3619446"/>
            <a:ext cx="979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Cells 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(Gates)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86E9EC-3CDD-B84F-B4C5-4BC6097F4AAE}"/>
              </a:ext>
            </a:extLst>
          </p:cNvPr>
          <p:cNvSpPr/>
          <p:nvPr/>
        </p:nvSpPr>
        <p:spPr>
          <a:xfrm>
            <a:off x="9134250" y="3463726"/>
            <a:ext cx="984738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17F5CA-D3E1-AB49-8776-D8C05EFE3F4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626619" y="2218664"/>
            <a:ext cx="0" cy="1245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A49CEF-2E6C-864E-8146-C5B2C9DD3F33}"/>
              </a:ext>
            </a:extLst>
          </p:cNvPr>
          <p:cNvSpPr/>
          <p:nvPr/>
        </p:nvSpPr>
        <p:spPr>
          <a:xfrm>
            <a:off x="7035269" y="3463726"/>
            <a:ext cx="1329927" cy="984738"/>
          </a:xfrm>
          <a:prstGeom prst="roundRect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BC428A-9A77-484D-96D0-1829444A9CB8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336160" y="4456675"/>
            <a:ext cx="0" cy="48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578269-B885-A849-B23D-42F11026074C}"/>
              </a:ext>
            </a:extLst>
          </p:cNvPr>
          <p:cNvCxnSpPr>
            <a:cxnSpLocks/>
          </p:cNvCxnSpPr>
          <p:nvPr/>
        </p:nvCxnSpPr>
        <p:spPr>
          <a:xfrm flipV="1">
            <a:off x="7708628" y="4464447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51930-1558-2A45-A5A4-F4083FC9139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7700233" y="2218266"/>
            <a:ext cx="0" cy="124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48BC20-0039-AA46-AD92-CDEC36E91C11}"/>
                  </a:ext>
                </a:extLst>
              </p:cNvPr>
              <p:cNvSpPr txBox="1"/>
              <p:nvPr/>
            </p:nvSpPr>
            <p:spPr>
              <a:xfrm>
                <a:off x="7473903" y="188311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48BC20-0039-AA46-AD92-CDEC36E91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03" y="1883114"/>
                <a:ext cx="452658" cy="338554"/>
              </a:xfrm>
              <a:prstGeom prst="rect">
                <a:avLst/>
              </a:prstGeom>
              <a:blipFill>
                <a:blip r:embed="rId5"/>
                <a:stretch>
                  <a:fillRect t="-1785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7707C-7256-DD4F-AA46-2AB9102CCA04}"/>
                  </a:ext>
                </a:extLst>
              </p:cNvPr>
              <p:cNvSpPr txBox="1"/>
              <p:nvPr/>
            </p:nvSpPr>
            <p:spPr>
              <a:xfrm>
                <a:off x="5145524" y="497351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7707C-7256-DD4F-AA46-2AB9102CC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524" y="4973511"/>
                <a:ext cx="452658" cy="338554"/>
              </a:xfrm>
              <a:prstGeom prst="rect">
                <a:avLst/>
              </a:prstGeom>
              <a:blipFill>
                <a:blip r:embed="rId6"/>
                <a:stretch>
                  <a:fillRect t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14C06D-014D-B246-A79D-8C121CBD82A4}"/>
                  </a:ext>
                </a:extLst>
              </p:cNvPr>
              <p:cNvSpPr txBox="1"/>
              <p:nvPr/>
            </p:nvSpPr>
            <p:spPr>
              <a:xfrm>
                <a:off x="7955070" y="4952561"/>
                <a:ext cx="452658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14C06D-014D-B246-A79D-8C121CBD8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70" y="4952561"/>
                <a:ext cx="452658" cy="375616"/>
              </a:xfrm>
              <a:prstGeom prst="rect">
                <a:avLst/>
              </a:prstGeom>
              <a:blipFill>
                <a:blip r:embed="rId7"/>
                <a:stretch>
                  <a:fillRect t="-19355" r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8C5C0B-DC19-D642-877D-5F579164E21F}"/>
              </a:ext>
            </a:extLst>
          </p:cNvPr>
          <p:cNvCxnSpPr>
            <a:cxnSpLocks/>
          </p:cNvCxnSpPr>
          <p:nvPr/>
        </p:nvCxnSpPr>
        <p:spPr>
          <a:xfrm>
            <a:off x="4092626" y="3964306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BD76AF-14CC-3F4C-B924-17F3C454D32C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>
            <a:off x="8365196" y="3956095"/>
            <a:ext cx="7690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9968C6-C756-B046-B041-3A7F48715571}"/>
              </a:ext>
            </a:extLst>
          </p:cNvPr>
          <p:cNvCxnSpPr>
            <a:cxnSpLocks/>
          </p:cNvCxnSpPr>
          <p:nvPr/>
        </p:nvCxnSpPr>
        <p:spPr>
          <a:xfrm flipV="1">
            <a:off x="9636285" y="4448464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75F735-2514-FD4B-B51A-CB33C9DC5437}"/>
                  </a:ext>
                </a:extLst>
              </p:cNvPr>
              <p:cNvSpPr txBox="1"/>
              <p:nvPr/>
            </p:nvSpPr>
            <p:spPr>
              <a:xfrm>
                <a:off x="9450127" y="4986085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75F735-2514-FD4B-B51A-CB33C9DC5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127" y="4986085"/>
                <a:ext cx="452658" cy="338554"/>
              </a:xfrm>
              <a:prstGeom prst="rect">
                <a:avLst/>
              </a:prstGeom>
              <a:blipFill>
                <a:blip r:embed="rId8"/>
                <a:stretch>
                  <a:fillRect t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013C77-DDAF-D141-A56F-328D6F272D5A}"/>
              </a:ext>
            </a:extLst>
          </p:cNvPr>
          <p:cNvCxnSpPr>
            <a:cxnSpLocks/>
          </p:cNvCxnSpPr>
          <p:nvPr/>
        </p:nvCxnSpPr>
        <p:spPr>
          <a:xfrm flipV="1">
            <a:off x="7279694" y="4458173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16B59C-476C-7C41-8AB6-F0B425000200}"/>
                  </a:ext>
                </a:extLst>
              </p:cNvPr>
              <p:cNvSpPr txBox="1"/>
              <p:nvPr/>
            </p:nvSpPr>
            <p:spPr>
              <a:xfrm>
                <a:off x="7555782" y="4906950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716B59C-476C-7C41-8AB6-F0B425000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82" y="4906950"/>
                <a:ext cx="452658" cy="338554"/>
              </a:xfrm>
              <a:prstGeom prst="rect">
                <a:avLst/>
              </a:prstGeom>
              <a:blipFill>
                <a:blip r:embed="rId9"/>
                <a:stretch>
                  <a:fillRect t="-17857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EA402E-BF21-5840-A564-1D608617B875}"/>
                  </a:ext>
                </a:extLst>
              </p:cNvPr>
              <p:cNvSpPr txBox="1"/>
              <p:nvPr/>
            </p:nvSpPr>
            <p:spPr>
              <a:xfrm>
                <a:off x="3902470" y="3586628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EA402E-BF21-5840-A564-1D608617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70" y="3586628"/>
                <a:ext cx="452658" cy="3749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5709EA-00C7-1943-80EB-31C54ED67D26}"/>
                  </a:ext>
                </a:extLst>
              </p:cNvPr>
              <p:cNvSpPr txBox="1"/>
              <p:nvPr/>
            </p:nvSpPr>
            <p:spPr>
              <a:xfrm>
                <a:off x="4525414" y="267578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25709EA-00C7-1943-80EB-31C54ED6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414" y="2675783"/>
                <a:ext cx="452658" cy="338554"/>
              </a:xfrm>
              <a:prstGeom prst="rect">
                <a:avLst/>
              </a:prstGeom>
              <a:blipFill>
                <a:blip r:embed="rId11"/>
                <a:stretch>
                  <a:fillRect t="-22222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B27074-7FDE-DB4E-A67D-F7EBC3FA774D}"/>
                  </a:ext>
                </a:extLst>
              </p:cNvPr>
              <p:cNvSpPr txBox="1"/>
              <p:nvPr/>
            </p:nvSpPr>
            <p:spPr>
              <a:xfrm>
                <a:off x="5040940" y="2647795"/>
                <a:ext cx="452658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4B27074-7FDE-DB4E-A67D-F7EBC3FA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40" y="2647795"/>
                <a:ext cx="452658" cy="375616"/>
              </a:xfrm>
              <a:prstGeom prst="rect">
                <a:avLst/>
              </a:prstGeom>
              <a:blipFill>
                <a:blip r:embed="rId12"/>
                <a:stretch>
                  <a:fillRect t="-16129" r="-540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B7E6E-29D9-AB4D-B565-A40057FDD929}"/>
                  </a:ext>
                </a:extLst>
              </p:cNvPr>
              <p:cNvSpPr txBox="1"/>
              <p:nvPr/>
            </p:nvSpPr>
            <p:spPr>
              <a:xfrm>
                <a:off x="5595519" y="267578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CB7E6E-29D9-AB4D-B565-A40057FD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19" y="2675783"/>
                <a:ext cx="452658" cy="338554"/>
              </a:xfrm>
              <a:prstGeom prst="rect">
                <a:avLst/>
              </a:prstGeom>
              <a:blipFill>
                <a:blip r:embed="rId13"/>
                <a:stretch>
                  <a:fillRect t="-22222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B4639B-4B32-B246-AEB2-C3C8F02EF9C8}"/>
              </a:ext>
            </a:extLst>
          </p:cNvPr>
          <p:cNvCxnSpPr>
            <a:cxnSpLocks/>
          </p:cNvCxnSpPr>
          <p:nvPr/>
        </p:nvCxnSpPr>
        <p:spPr>
          <a:xfrm flipV="1">
            <a:off x="5303794" y="3009551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C76AF3-1D45-D74C-93EA-BDF0B4F69B59}"/>
              </a:ext>
            </a:extLst>
          </p:cNvPr>
          <p:cNvCxnSpPr>
            <a:cxnSpLocks/>
          </p:cNvCxnSpPr>
          <p:nvPr/>
        </p:nvCxnSpPr>
        <p:spPr>
          <a:xfrm flipV="1">
            <a:off x="5799866" y="2993087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F856BAF-1351-7044-A9CD-D8C9C42E968C}"/>
              </a:ext>
            </a:extLst>
          </p:cNvPr>
          <p:cNvCxnSpPr>
            <a:cxnSpLocks/>
          </p:cNvCxnSpPr>
          <p:nvPr/>
        </p:nvCxnSpPr>
        <p:spPr>
          <a:xfrm>
            <a:off x="1594157" y="3085205"/>
            <a:ext cx="656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088994-7E3D-AA48-8ADA-54F51DC2249C}"/>
                  </a:ext>
                </a:extLst>
              </p:cNvPr>
              <p:cNvSpPr txBox="1"/>
              <p:nvPr/>
            </p:nvSpPr>
            <p:spPr>
              <a:xfrm>
                <a:off x="1210689" y="2854617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088994-7E3D-AA48-8ADA-54F51DC22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89" y="2854617"/>
                <a:ext cx="452658" cy="338554"/>
              </a:xfrm>
              <a:prstGeom prst="rect">
                <a:avLst/>
              </a:prstGeom>
              <a:blipFill>
                <a:blip r:embed="rId14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611CDB0-BE99-264F-B93E-DF154F4D4C14}"/>
              </a:ext>
            </a:extLst>
          </p:cNvPr>
          <p:cNvCxnSpPr>
            <a:cxnSpLocks/>
          </p:cNvCxnSpPr>
          <p:nvPr/>
        </p:nvCxnSpPr>
        <p:spPr>
          <a:xfrm>
            <a:off x="6669835" y="3959792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579821-761D-1A4D-899E-303EDBD3D95E}"/>
                  </a:ext>
                </a:extLst>
              </p:cNvPr>
              <p:cNvSpPr txBox="1"/>
              <p:nvPr/>
            </p:nvSpPr>
            <p:spPr>
              <a:xfrm>
                <a:off x="6479679" y="3582114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4579821-761D-1A4D-899E-303EDBD3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79" y="3582114"/>
                <a:ext cx="452658" cy="338554"/>
              </a:xfrm>
              <a:prstGeom prst="rect">
                <a:avLst/>
              </a:prstGeom>
              <a:blipFill>
                <a:blip r:embed="rId15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4F6955-CFE4-B74B-A677-4447C97B6F09}"/>
              </a:ext>
            </a:extLst>
          </p:cNvPr>
          <p:cNvCxnSpPr>
            <a:cxnSpLocks/>
          </p:cNvCxnSpPr>
          <p:nvPr/>
        </p:nvCxnSpPr>
        <p:spPr>
          <a:xfrm flipV="1">
            <a:off x="8141262" y="4458173"/>
            <a:ext cx="0" cy="4682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C6E655-D249-1345-8AE1-AFE1ABDE2E5A}"/>
                  </a:ext>
                </a:extLst>
              </p:cNvPr>
              <p:cNvSpPr txBox="1"/>
              <p:nvPr/>
            </p:nvSpPr>
            <p:spPr>
              <a:xfrm>
                <a:off x="7021134" y="4871529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C6E655-D249-1345-8AE1-AFE1ABDE2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34" y="4871529"/>
                <a:ext cx="452658" cy="338554"/>
              </a:xfrm>
              <a:prstGeom prst="rect">
                <a:avLst/>
              </a:prstGeom>
              <a:blipFill>
                <a:blip r:embed="rId16"/>
                <a:stretch>
                  <a:fillRect t="-26923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631FEF-B6BA-414E-AADB-D09976DA647F}"/>
                  </a:ext>
                </a:extLst>
              </p:cNvPr>
              <p:cNvSpPr txBox="1"/>
              <p:nvPr/>
            </p:nvSpPr>
            <p:spPr>
              <a:xfrm>
                <a:off x="8409819" y="3600324"/>
                <a:ext cx="572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631FEF-B6BA-414E-AADB-D09976DA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819" y="3600324"/>
                <a:ext cx="572348" cy="338554"/>
              </a:xfrm>
              <a:prstGeom prst="rect">
                <a:avLst/>
              </a:prstGeom>
              <a:blipFill>
                <a:blip r:embed="rId17"/>
                <a:stretch>
                  <a:fillRect t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A78C4D5-1617-EA44-BA5C-A7F908C6B8A3}"/>
              </a:ext>
            </a:extLst>
          </p:cNvPr>
          <p:cNvCxnSpPr>
            <a:cxnSpLocks/>
          </p:cNvCxnSpPr>
          <p:nvPr/>
        </p:nvCxnSpPr>
        <p:spPr>
          <a:xfrm flipV="1">
            <a:off x="3337226" y="2999832"/>
            <a:ext cx="0" cy="471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4196CA6-CD87-AD45-81C9-358F8E23608F}"/>
              </a:ext>
            </a:extLst>
          </p:cNvPr>
          <p:cNvSpPr/>
          <p:nvPr/>
        </p:nvSpPr>
        <p:spPr>
          <a:xfrm>
            <a:off x="2844855" y="347120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95308CE-BEC2-874A-B568-BC64E5D066B5}"/>
              </a:ext>
            </a:extLst>
          </p:cNvPr>
          <p:cNvSpPr txBox="1"/>
          <p:nvPr/>
        </p:nvSpPr>
        <p:spPr>
          <a:xfrm>
            <a:off x="2847065" y="373479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F8A5FC-5F1E-8E42-8889-F8650DB78ABB}"/>
                  </a:ext>
                </a:extLst>
              </p:cNvPr>
              <p:cNvSpPr txBox="1"/>
              <p:nvPr/>
            </p:nvSpPr>
            <p:spPr>
              <a:xfrm>
                <a:off x="3110895" y="266425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F8A5FC-5F1E-8E42-8889-F8650DB78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95" y="2664251"/>
                <a:ext cx="452658" cy="338554"/>
              </a:xfrm>
              <a:prstGeom prst="rect">
                <a:avLst/>
              </a:prstGeom>
              <a:blipFill>
                <a:blip r:embed="rId18"/>
                <a:stretch>
                  <a:fillRect t="-18519" r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2511EA0-DB2C-034D-BB5A-58BC3EEDDD1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3337224" y="4455942"/>
            <a:ext cx="0" cy="44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92EED4-E4E7-934F-A40F-2C32A23F5FEF}"/>
                  </a:ext>
                </a:extLst>
              </p:cNvPr>
              <p:cNvSpPr txBox="1"/>
              <p:nvPr/>
            </p:nvSpPr>
            <p:spPr>
              <a:xfrm>
                <a:off x="3110895" y="4924233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92EED4-E4E7-934F-A40F-2C32A23F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95" y="4924233"/>
                <a:ext cx="452658" cy="338554"/>
              </a:xfrm>
              <a:prstGeom prst="rect">
                <a:avLst/>
              </a:prstGeom>
              <a:blipFill>
                <a:blip r:embed="rId19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6C27A1-EAD5-684E-8A3D-8C6644918285}"/>
              </a:ext>
            </a:extLst>
          </p:cNvPr>
          <p:cNvCxnSpPr>
            <a:cxnSpLocks/>
          </p:cNvCxnSpPr>
          <p:nvPr/>
        </p:nvCxnSpPr>
        <p:spPr>
          <a:xfrm>
            <a:off x="2485114" y="3963573"/>
            <a:ext cx="367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60E5231-0B8C-BE42-B93F-14E1A7BD01E4}"/>
                  </a:ext>
                </a:extLst>
              </p:cNvPr>
              <p:cNvSpPr txBox="1"/>
              <p:nvPr/>
            </p:nvSpPr>
            <p:spPr>
              <a:xfrm>
                <a:off x="2299280" y="3588599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60E5231-0B8C-BE42-B93F-14E1A7BD0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80" y="3588599"/>
                <a:ext cx="45265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C53AAABC-A10A-8345-97E9-CC6D8D5E469F}"/>
              </a:ext>
            </a:extLst>
          </p:cNvPr>
          <p:cNvSpPr txBox="1"/>
          <p:nvPr/>
        </p:nvSpPr>
        <p:spPr>
          <a:xfrm>
            <a:off x="7189308" y="3588599"/>
            <a:ext cx="1066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 State Update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9DF9E4-2223-AB4C-87EB-EB5D79A461EB}"/>
              </a:ext>
            </a:extLst>
          </p:cNvPr>
          <p:cNvSpPr txBox="1"/>
          <p:nvPr/>
        </p:nvSpPr>
        <p:spPr>
          <a:xfrm>
            <a:off x="8999753" y="3627077"/>
            <a:ext cx="1251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Hidden State Update</a:t>
            </a:r>
          </a:p>
        </p:txBody>
      </p:sp>
    </p:spTree>
    <p:extLst>
      <p:ext uri="{BB962C8B-B14F-4D97-AF65-F5344CB8AC3E}">
        <p14:creationId xmlns:p14="http://schemas.microsoft.com/office/powerpoint/2010/main" val="375008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228A-9BC7-3544-911F-0EDD23DF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Network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3CD3E-E159-5140-800F-D5B4A7D3706C}"/>
                  </a:ext>
                </a:extLst>
              </p:cNvPr>
              <p:cNvSpPr txBox="1"/>
              <p:nvPr/>
            </p:nvSpPr>
            <p:spPr>
              <a:xfrm>
                <a:off x="1474838" y="2158760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3CD3E-E159-5140-800F-D5B4A7D3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2158760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94203-0FE2-C246-889D-92F0057111A0}"/>
                  </a:ext>
                </a:extLst>
              </p:cNvPr>
              <p:cNvSpPr txBox="1"/>
              <p:nvPr/>
            </p:nvSpPr>
            <p:spPr>
              <a:xfrm>
                <a:off x="1575656" y="2704615"/>
                <a:ext cx="5625281" cy="555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94203-0FE2-C246-889D-92F005711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656" y="2704615"/>
                <a:ext cx="5625281" cy="555280"/>
              </a:xfrm>
              <a:prstGeom prst="rect">
                <a:avLst/>
              </a:prstGeom>
              <a:blipFill>
                <a:blip r:embed="rId3"/>
                <a:stretch>
                  <a:fillRect t="-17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DA143-3701-B24F-84FD-DA155C5D016B}"/>
                  </a:ext>
                </a:extLst>
              </p:cNvPr>
              <p:cNvSpPr txBox="1"/>
              <p:nvPr/>
            </p:nvSpPr>
            <p:spPr>
              <a:xfrm>
                <a:off x="1598281" y="4545406"/>
                <a:ext cx="4037353" cy="517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4DA143-3701-B24F-84FD-DA155C5D0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81" y="4545406"/>
                <a:ext cx="4037353" cy="517129"/>
              </a:xfrm>
              <a:prstGeom prst="rect">
                <a:avLst/>
              </a:prstGeom>
              <a:blipFill>
                <a:blip r:embed="rId4"/>
                <a:stretch>
                  <a:fillRect t="-2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9502C-6B71-4547-979D-0DDE8D9147BD}"/>
                  </a:ext>
                </a:extLst>
              </p:cNvPr>
              <p:cNvSpPr txBox="1"/>
              <p:nvPr/>
            </p:nvSpPr>
            <p:spPr>
              <a:xfrm>
                <a:off x="1474838" y="5114179"/>
                <a:ext cx="3747442" cy="51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E9502C-6B71-4547-979D-0DDE8D91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5114179"/>
                <a:ext cx="3747442" cy="516232"/>
              </a:xfrm>
              <a:prstGeom prst="rect">
                <a:avLst/>
              </a:prstGeom>
              <a:blipFill>
                <a:blip r:embed="rId5"/>
                <a:stretch>
                  <a:fillRect t="-1219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2D290-6907-5E42-88EE-A91C41A41AC8}"/>
                  </a:ext>
                </a:extLst>
              </p:cNvPr>
              <p:cNvSpPr txBox="1"/>
              <p:nvPr/>
            </p:nvSpPr>
            <p:spPr>
              <a:xfrm>
                <a:off x="1598281" y="3303011"/>
                <a:ext cx="5964627" cy="554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𝑡𝑎𝑛h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2D290-6907-5E42-88EE-A91C41A41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281" y="3303011"/>
                <a:ext cx="5964627" cy="554383"/>
              </a:xfrm>
              <a:prstGeom prst="rect">
                <a:avLst/>
              </a:prstGeom>
              <a:blipFill>
                <a:blip r:embed="rId6"/>
                <a:stretch>
                  <a:fillRect t="-44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ED83BE-722C-2D4D-B726-3370D93CF1A8}"/>
                  </a:ext>
                </a:extLst>
              </p:cNvPr>
              <p:cNvSpPr txBox="1"/>
              <p:nvPr/>
            </p:nvSpPr>
            <p:spPr>
              <a:xfrm>
                <a:off x="1474838" y="3947907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ED83BE-722C-2D4D-B726-3370D93C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8" y="3947907"/>
                <a:ext cx="5625281" cy="545855"/>
              </a:xfrm>
              <a:prstGeom prst="rect">
                <a:avLst/>
              </a:prstGeom>
              <a:blipFill>
                <a:blip r:embed="rId7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8E2F95-3A16-344B-B034-12E011013331}"/>
              </a:ext>
            </a:extLst>
          </p:cNvPr>
          <p:cNvCxnSpPr>
            <a:cxnSpLocks/>
          </p:cNvCxnSpPr>
          <p:nvPr/>
        </p:nvCxnSpPr>
        <p:spPr>
          <a:xfrm flipH="1">
            <a:off x="8046721" y="2982255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6AE562-F0BC-E949-854C-A4AD966C5F6E}"/>
              </a:ext>
            </a:extLst>
          </p:cNvPr>
          <p:cNvSpPr txBox="1"/>
          <p:nvPr/>
        </p:nvSpPr>
        <p:spPr>
          <a:xfrm>
            <a:off x="9064283" y="2828366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Forget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F577D6-E6EF-9F4F-97E1-A99E6806C817}"/>
              </a:ext>
            </a:extLst>
          </p:cNvPr>
          <p:cNvCxnSpPr>
            <a:cxnSpLocks/>
          </p:cNvCxnSpPr>
          <p:nvPr/>
        </p:nvCxnSpPr>
        <p:spPr>
          <a:xfrm flipH="1">
            <a:off x="8056025" y="2426510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A43D66-6366-E04C-93AB-F41232B4AD2E}"/>
              </a:ext>
            </a:extLst>
          </p:cNvPr>
          <p:cNvSpPr txBox="1"/>
          <p:nvPr/>
        </p:nvSpPr>
        <p:spPr>
          <a:xfrm>
            <a:off x="9073587" y="2272621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Input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B2580D-39B4-F04C-822C-A2488AE68A00}"/>
              </a:ext>
            </a:extLst>
          </p:cNvPr>
          <p:cNvCxnSpPr>
            <a:cxnSpLocks/>
          </p:cNvCxnSpPr>
          <p:nvPr/>
        </p:nvCxnSpPr>
        <p:spPr>
          <a:xfrm flipH="1">
            <a:off x="8056025" y="4273821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BACA09-F2B2-D94B-BA4C-39FDC65D9EFD}"/>
              </a:ext>
            </a:extLst>
          </p:cNvPr>
          <p:cNvSpPr txBox="1"/>
          <p:nvPr/>
        </p:nvSpPr>
        <p:spPr>
          <a:xfrm>
            <a:off x="9073587" y="4119932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Output Gate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12B485-F5B3-BB48-BFE3-51ADF221F35A}"/>
              </a:ext>
            </a:extLst>
          </p:cNvPr>
          <p:cNvCxnSpPr>
            <a:cxnSpLocks/>
          </p:cNvCxnSpPr>
          <p:nvPr/>
        </p:nvCxnSpPr>
        <p:spPr>
          <a:xfrm flipH="1">
            <a:off x="8046721" y="3625281"/>
            <a:ext cx="886264" cy="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29DC01-6D82-8C4A-8CF6-076ADD5CBC7B}"/>
              </a:ext>
            </a:extLst>
          </p:cNvPr>
          <p:cNvSpPr txBox="1"/>
          <p:nvPr/>
        </p:nvSpPr>
        <p:spPr>
          <a:xfrm>
            <a:off x="9303433" y="3471392"/>
            <a:ext cx="218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Candidate Next Cell State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325C94-39EE-9C40-B96A-62B1540DCE82}"/>
                  </a:ext>
                </a:extLst>
              </p:cNvPr>
              <p:cNvSpPr txBox="1"/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>
                      <a:lumMod val="50000"/>
                    </a:schemeClr>
                  </a:solidFill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  <a:cs typeface="Courier New" panose="02070309020205020404" pitchFamily="49" charset="0"/>
                  </a:rPr>
                  <a:t>denotes element-wise multiplication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325C94-39EE-9C40-B96A-62B1540DC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028" y="6169709"/>
                <a:ext cx="4056972" cy="646331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1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FE41-2D8F-4F4B-B7D5-92404FDD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and LSTM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BCC14-95C2-6C40-9A0C-AC84294B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attempting to learn what is important and what to forget</a:t>
            </a:r>
          </a:p>
          <a:p>
            <a:pPr lvl="1"/>
            <a:r>
              <a:rPr lang="en-US" dirty="0"/>
              <a:t>In the GRU this is done using the Reset and Update Gate</a:t>
            </a:r>
          </a:p>
          <a:p>
            <a:pPr lvl="1"/>
            <a:r>
              <a:rPr lang="en-US" dirty="0"/>
              <a:t>In the LSTM this is done using the cell state</a:t>
            </a:r>
          </a:p>
          <a:p>
            <a:endParaRPr lang="en-US" dirty="0"/>
          </a:p>
          <a:p>
            <a:r>
              <a:rPr lang="en-US" dirty="0"/>
              <a:t>See this famous blog post for more detail about these architectures</a:t>
            </a:r>
          </a:p>
          <a:p>
            <a:pPr lvl="1"/>
            <a:r>
              <a:rPr lang="en-CA" dirty="0">
                <a:hlinkClick r:id="rId3"/>
              </a:rPr>
              <a:t>https://colah.github.io/posts/2015-08-Understanding-LSTMs/</a:t>
            </a:r>
            <a:endParaRPr lang="en-CA" dirty="0"/>
          </a:p>
          <a:p>
            <a:endParaRPr lang="en-CA" dirty="0"/>
          </a:p>
          <a:p>
            <a:r>
              <a:rPr lang="en-US" dirty="0"/>
              <a:t>The LSTM is by far the more popular model to use due to the distinction between the hidden state and the cell state</a:t>
            </a:r>
          </a:p>
        </p:txBody>
      </p:sp>
    </p:spTree>
    <p:extLst>
      <p:ext uri="{BB962C8B-B14F-4D97-AF65-F5344CB8AC3E}">
        <p14:creationId xmlns:p14="http://schemas.microsoft.com/office/powerpoint/2010/main" val="381611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CC3B-50B0-3048-A227-78B53A2C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B592-CEE3-E849-9C59-A9334AE6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creating a very simple RNN that can add arbitrarily long sequences of integers</a:t>
            </a:r>
          </a:p>
          <a:p>
            <a:endParaRPr lang="en-US" dirty="0"/>
          </a:p>
          <a:p>
            <a:r>
              <a:rPr lang="en-US" dirty="0"/>
              <a:t>This should help you get an intuition as to how the RNN’s hidden state can be used as memory to store previous inputs</a:t>
            </a:r>
          </a:p>
          <a:p>
            <a:endParaRPr lang="en-US" dirty="0"/>
          </a:p>
          <a:p>
            <a:r>
              <a:rPr lang="en-US" dirty="0"/>
              <a:t>It will also show you why a simple vanilla RNN are not very power and why GRUs and LSTMs are necessary</a:t>
            </a:r>
          </a:p>
        </p:txBody>
      </p:sp>
    </p:spTree>
    <p:extLst>
      <p:ext uri="{BB962C8B-B14F-4D97-AF65-F5344CB8AC3E}">
        <p14:creationId xmlns:p14="http://schemas.microsoft.com/office/powerpoint/2010/main" val="65721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5FA9-A06F-8E46-8856-E3449C83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5a: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75030-6305-8A40-9DAC-8F730D709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61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First, as usual, you will create a hand-crafted solution to this toy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need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hh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75030-6305-8A40-9DAC-8F730D709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6190"/>
              </a:xfrm>
              <a:blipFill>
                <a:blip r:embed="rId3"/>
                <a:stretch>
                  <a:fillRect l="-965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BF5BBE-113D-D647-AA90-889FD62278E9}"/>
              </a:ext>
            </a:extLst>
          </p:cNvPr>
          <p:cNvSpPr/>
          <p:nvPr/>
        </p:nvSpPr>
        <p:spPr>
          <a:xfrm>
            <a:off x="4719131" y="304565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C420E1-EA35-E143-BF29-EF3FEB5C5645}"/>
              </a:ext>
            </a:extLst>
          </p:cNvPr>
          <p:cNvCxnSpPr>
            <a:cxnSpLocks/>
          </p:cNvCxnSpPr>
          <p:nvPr/>
        </p:nvCxnSpPr>
        <p:spPr>
          <a:xfrm>
            <a:off x="2046272" y="3521495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7036D4-5873-BA4C-8164-203E5B81914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211500" y="4030393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08A4E-5D64-FB44-82A4-55ACECDCA3B9}"/>
                  </a:ext>
                </a:extLst>
              </p:cNvPr>
              <p:cNvSpPr txBox="1"/>
              <p:nvPr/>
            </p:nvSpPr>
            <p:spPr>
              <a:xfrm>
                <a:off x="2947396" y="4424228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008A4E-5D64-FB44-82A4-55ACECDCA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96" y="4424228"/>
                <a:ext cx="42920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00DDCE-9E5E-1246-BE1E-726DA1740125}"/>
              </a:ext>
            </a:extLst>
          </p:cNvPr>
          <p:cNvCxnSpPr>
            <a:cxnSpLocks/>
          </p:cNvCxnSpPr>
          <p:nvPr/>
        </p:nvCxnSpPr>
        <p:spPr>
          <a:xfrm flipV="1">
            <a:off x="9287005" y="3593533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FF98F1-F7D1-3A42-B31D-9D333AFE6EF9}"/>
              </a:ext>
            </a:extLst>
          </p:cNvPr>
          <p:cNvSpPr/>
          <p:nvPr/>
        </p:nvSpPr>
        <p:spPr>
          <a:xfrm>
            <a:off x="8287613" y="3091686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CADC47-9EB0-AF41-8D22-B7959A2E427F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779982" y="4076424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748794-4AAF-2D4A-BABA-12DBDCEB787F}"/>
              </a:ext>
            </a:extLst>
          </p:cNvPr>
          <p:cNvSpPr txBox="1"/>
          <p:nvPr/>
        </p:nvSpPr>
        <p:spPr>
          <a:xfrm>
            <a:off x="4721341" y="330925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0D86F-CEEA-7443-B0B4-B886E403B410}"/>
              </a:ext>
            </a:extLst>
          </p:cNvPr>
          <p:cNvSpPr txBox="1"/>
          <p:nvPr/>
        </p:nvSpPr>
        <p:spPr>
          <a:xfrm>
            <a:off x="8283957" y="3310617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DDFD6-E71C-6141-B935-DB86257C8616}"/>
              </a:ext>
            </a:extLst>
          </p:cNvPr>
          <p:cNvSpPr/>
          <p:nvPr/>
        </p:nvSpPr>
        <p:spPr>
          <a:xfrm>
            <a:off x="2631660" y="304565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142C4-74B4-9847-9E96-C126C2F3DD7B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124029" y="4030393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73D17F-742C-4443-8459-9FBD9AC817F6}"/>
              </a:ext>
            </a:extLst>
          </p:cNvPr>
          <p:cNvSpPr txBox="1"/>
          <p:nvPr/>
        </p:nvSpPr>
        <p:spPr>
          <a:xfrm>
            <a:off x="2633870" y="3309250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CC087A-6DB4-D04A-8A33-774361808F69}"/>
              </a:ext>
            </a:extLst>
          </p:cNvPr>
          <p:cNvCxnSpPr>
            <a:cxnSpLocks/>
          </p:cNvCxnSpPr>
          <p:nvPr/>
        </p:nvCxnSpPr>
        <p:spPr>
          <a:xfrm flipV="1">
            <a:off x="3634741" y="3554329"/>
            <a:ext cx="1084390" cy="16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ACE463-A4FD-7B44-840E-85D00212147F}"/>
                  </a:ext>
                </a:extLst>
              </p:cNvPr>
              <p:cNvSpPr txBox="1"/>
              <p:nvPr/>
            </p:nvSpPr>
            <p:spPr>
              <a:xfrm>
                <a:off x="1198585" y="3346922"/>
                <a:ext cx="834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ACE463-A4FD-7B44-840E-85D00212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85" y="3346922"/>
                <a:ext cx="8345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A5EBF-355D-8942-A774-E4F5A8C2253D}"/>
                  </a:ext>
                </a:extLst>
              </p:cNvPr>
              <p:cNvSpPr txBox="1"/>
              <p:nvPr/>
            </p:nvSpPr>
            <p:spPr>
              <a:xfrm>
                <a:off x="3937664" y="3220391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4A5EBF-355D-8942-A774-E4F5A8C22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664" y="3220391"/>
                <a:ext cx="39858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2F1A7-95C7-B245-855C-51D109DDC458}"/>
                  </a:ext>
                </a:extLst>
              </p:cNvPr>
              <p:cNvSpPr txBox="1"/>
              <p:nvPr/>
            </p:nvSpPr>
            <p:spPr>
              <a:xfrm>
                <a:off x="9664837" y="3309250"/>
                <a:ext cx="1487984" cy="698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2F1A7-95C7-B245-855C-51D109DDC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37" y="3309250"/>
                <a:ext cx="1487984" cy="698140"/>
              </a:xfrm>
              <a:prstGeom prst="rect">
                <a:avLst/>
              </a:prstGeom>
              <a:blipFill>
                <a:blip r:embed="rId7"/>
                <a:stretch>
                  <a:fillRect t="-92857" b="-1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DBC38-DA7F-694B-BF5A-82AAA7F88C55}"/>
              </a:ext>
            </a:extLst>
          </p:cNvPr>
          <p:cNvGrpSpPr/>
          <p:nvPr/>
        </p:nvGrpSpPr>
        <p:grpSpPr>
          <a:xfrm rot="5400000">
            <a:off x="6921865" y="3287493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43A686-3369-7743-AD08-8D1B0D68D45D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828BDB-14B7-B34E-B66C-51E8C09BC9D3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59204-471A-F04D-AEA0-C35F8BA0CE39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88BC93-954F-014C-BADD-8384AF1FD90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06079" y="3570860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DEDCA9-EB4D-E042-85F3-B70BEB8B51CF}"/>
                  </a:ext>
                </a:extLst>
              </p:cNvPr>
              <p:cNvSpPr txBox="1"/>
              <p:nvPr/>
            </p:nvSpPr>
            <p:spPr>
              <a:xfrm>
                <a:off x="5809039" y="3204490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DEDCA9-EB4D-E042-85F3-B70BEB8B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39" y="3204490"/>
                <a:ext cx="39858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90DBE2-BEA2-F747-AE92-631F582A29A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695606" y="3572227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81C6BE-330B-D844-AFAF-50B369009703}"/>
                  </a:ext>
                </a:extLst>
              </p:cNvPr>
              <p:cNvSpPr txBox="1"/>
              <p:nvPr/>
            </p:nvSpPr>
            <p:spPr>
              <a:xfrm>
                <a:off x="7678125" y="3204490"/>
                <a:ext cx="3985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81C6BE-330B-D844-AFAF-50B369009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125" y="3204490"/>
                <a:ext cx="398584" cy="307777"/>
              </a:xfrm>
              <a:prstGeom prst="rect">
                <a:avLst/>
              </a:prstGeom>
              <a:blipFill>
                <a:blip r:embed="rId9"/>
                <a:stretch>
                  <a:fillRect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D52A05-C90C-9D40-B5FD-E9F5EF6CA2FC}"/>
                  </a:ext>
                </a:extLst>
              </p:cNvPr>
              <p:cNvSpPr txBox="1"/>
              <p:nvPr/>
            </p:nvSpPr>
            <p:spPr>
              <a:xfrm>
                <a:off x="5028311" y="4422814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D52A05-C90C-9D40-B5FD-E9F5EF6C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1" y="4422814"/>
                <a:ext cx="42920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8B806B-C7F9-084B-B515-E1DE660D52DD}"/>
                  </a:ext>
                </a:extLst>
              </p:cNvPr>
              <p:cNvSpPr txBox="1"/>
              <p:nvPr/>
            </p:nvSpPr>
            <p:spPr>
              <a:xfrm>
                <a:off x="8635926" y="4422813"/>
                <a:ext cx="429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98B806B-C7F9-084B-B515-E1DE660D5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26" y="4422813"/>
                <a:ext cx="42920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C39AF34-E6C8-8445-BBD8-1D119A30CF18}"/>
                  </a:ext>
                </a:extLst>
              </p:cNvPr>
              <p:cNvSpPr/>
              <p:nvPr/>
            </p:nvSpPr>
            <p:spPr>
              <a:xfrm>
                <a:off x="4257522" y="4972630"/>
                <a:ext cx="3913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C39AF34-E6C8-8445-BBD8-1D119A30C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22" y="4972630"/>
                <a:ext cx="391305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15AF4DED-899B-1543-99B1-ED9A0F6CEBBA}"/>
              </a:ext>
            </a:extLst>
          </p:cNvPr>
          <p:cNvSpPr/>
          <p:nvPr/>
        </p:nvSpPr>
        <p:spPr>
          <a:xfrm>
            <a:off x="4292695" y="4873580"/>
            <a:ext cx="3819187" cy="577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6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C88D-E39A-0046-AC65-25BECA8D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5a: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91BC9-3D06-A242-9D85-8ACBBC015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will implement a simple RNN using PyTorch</a:t>
                </a:r>
              </a:p>
              <a:p>
                <a:endParaRPr lang="en-US" dirty="0"/>
              </a:p>
              <a:p>
                <a:r>
                  <a:rPr lang="en-US" dirty="0"/>
                  <a:t>You will be using </a:t>
                </a:r>
                <a:r>
                  <a:rPr lang="en-US" dirty="0" err="1"/>
                  <a:t>nn.RNNCell</a:t>
                </a:r>
                <a:r>
                  <a:rPr lang="en-US" dirty="0"/>
                  <a:t>. I encourage you to open the documentation while doing this part of the assignment</a:t>
                </a:r>
              </a:p>
              <a:p>
                <a:endParaRPr lang="en-US" dirty="0"/>
              </a:p>
              <a:p>
                <a:r>
                  <a:rPr lang="en-US" dirty="0"/>
                  <a:t>Note: the architecture being used to train is PyTorch is not the same as the one you created in the hand-crafted solution. In the PyTorch architecture,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was converted to a one-hot encoded representation. Why was this necessary for training using gradient descent?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91BC9-3D06-A242-9D85-8ACBBC015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039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1DD6-561F-1F45-9624-6917867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D4A4-E0BA-8B4C-8237-161987835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/>
          </a:bodyPr>
          <a:lstStyle/>
          <a:p>
            <a:r>
              <a:rPr lang="en-US" dirty="0"/>
              <a:t>We are using the famous MNIST dataset again! This will be very similar to Assignment 4b, except now we are using an RNN to classify handwritten digits</a:t>
            </a:r>
          </a:p>
          <a:p>
            <a:endParaRPr lang="en-US" dirty="0"/>
          </a:p>
          <a:p>
            <a:r>
              <a:rPr lang="en-US" dirty="0"/>
              <a:t>In this assignment you are using </a:t>
            </a:r>
            <a:r>
              <a:rPr lang="en-US" dirty="0" err="1"/>
              <a:t>nn.RNN</a:t>
            </a:r>
            <a:r>
              <a:rPr lang="en-US" dirty="0"/>
              <a:t> instead of </a:t>
            </a:r>
            <a:r>
              <a:rPr lang="en-US" dirty="0" err="1"/>
              <a:t>nn.RNNCell</a:t>
            </a:r>
            <a:r>
              <a:rPr lang="en-US" dirty="0"/>
              <a:t>. Again, I encourage you to open the documentation while doing the assignment</a:t>
            </a:r>
          </a:p>
          <a:p>
            <a:pPr lvl="1"/>
            <a:r>
              <a:rPr lang="en-US" dirty="0"/>
              <a:t>The difference is </a:t>
            </a:r>
            <a:r>
              <a:rPr lang="en-US" dirty="0" err="1"/>
              <a:t>nn.RNNCell</a:t>
            </a:r>
            <a:r>
              <a:rPr lang="en-US" dirty="0"/>
              <a:t> is just one RNN cell, while </a:t>
            </a:r>
            <a:r>
              <a:rPr lang="en-US" dirty="0" err="1"/>
              <a:t>nn.RNN</a:t>
            </a:r>
            <a:r>
              <a:rPr lang="en-US" dirty="0"/>
              <a:t> is the entire unrolled RNN</a:t>
            </a:r>
          </a:p>
          <a:p>
            <a:pPr lvl="1"/>
            <a:r>
              <a:rPr lang="en-US" dirty="0"/>
              <a:t>Therefore, </a:t>
            </a:r>
            <a:r>
              <a:rPr lang="en-US" dirty="0" err="1"/>
              <a:t>nn.RNN</a:t>
            </a:r>
            <a:r>
              <a:rPr lang="en-US" dirty="0"/>
              <a:t> takes in the entire sequence and outputs all hidden states, including the last hidden state</a:t>
            </a:r>
          </a:p>
        </p:txBody>
      </p:sp>
    </p:spTree>
    <p:extLst>
      <p:ext uri="{BB962C8B-B14F-4D97-AF65-F5344CB8AC3E}">
        <p14:creationId xmlns:p14="http://schemas.microsoft.com/office/powerpoint/2010/main" val="409019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6EDE-6F63-6644-BD80-F719BEABD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5b: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D0BE3-AA4B-4A41-83DA-3EFD8CE3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84" y="2228281"/>
            <a:ext cx="2798602" cy="2779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8ECB94DF-BB2E-3149-9681-1C2658C61B28}"/>
              </a:ext>
            </a:extLst>
          </p:cNvPr>
          <p:cNvSpPr/>
          <p:nvPr/>
        </p:nvSpPr>
        <p:spPr>
          <a:xfrm>
            <a:off x="2026360" y="2228281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10D92-DFD7-0342-B2C7-76F324BFDFB2}"/>
              </a:ext>
            </a:extLst>
          </p:cNvPr>
          <p:cNvSpPr/>
          <p:nvPr/>
        </p:nvSpPr>
        <p:spPr>
          <a:xfrm>
            <a:off x="1536314" y="3418135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28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D4B933-D8C3-5148-88ED-98609B3F4064}"/>
              </a:ext>
            </a:extLst>
          </p:cNvPr>
          <p:cNvCxnSpPr>
            <a:cxnSpLocks/>
          </p:cNvCxnSpPr>
          <p:nvPr/>
        </p:nvCxnSpPr>
        <p:spPr>
          <a:xfrm>
            <a:off x="5936567" y="227735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D1FA7-3350-A541-9702-32A96CA5E624}"/>
              </a:ext>
            </a:extLst>
          </p:cNvPr>
          <p:cNvCxnSpPr>
            <a:cxnSpLocks/>
          </p:cNvCxnSpPr>
          <p:nvPr/>
        </p:nvCxnSpPr>
        <p:spPr>
          <a:xfrm>
            <a:off x="5936567" y="237348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96E744-B1A4-B441-BF99-DF47BE55C72B}"/>
              </a:ext>
            </a:extLst>
          </p:cNvPr>
          <p:cNvCxnSpPr>
            <a:cxnSpLocks/>
          </p:cNvCxnSpPr>
          <p:nvPr/>
        </p:nvCxnSpPr>
        <p:spPr>
          <a:xfrm>
            <a:off x="5936567" y="247195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593E80-B2A9-EF4B-8384-73A393B2B550}"/>
              </a:ext>
            </a:extLst>
          </p:cNvPr>
          <p:cNvCxnSpPr>
            <a:cxnSpLocks/>
          </p:cNvCxnSpPr>
          <p:nvPr/>
        </p:nvCxnSpPr>
        <p:spPr>
          <a:xfrm>
            <a:off x="5936567" y="258215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A44482-76BA-2A40-AB47-70312DE28DAF}"/>
              </a:ext>
            </a:extLst>
          </p:cNvPr>
          <p:cNvCxnSpPr>
            <a:cxnSpLocks/>
          </p:cNvCxnSpPr>
          <p:nvPr/>
        </p:nvCxnSpPr>
        <p:spPr>
          <a:xfrm>
            <a:off x="5936567" y="266889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F2B9D5-5D17-4140-A864-FA3F7571C890}"/>
              </a:ext>
            </a:extLst>
          </p:cNvPr>
          <p:cNvCxnSpPr>
            <a:cxnSpLocks/>
          </p:cNvCxnSpPr>
          <p:nvPr/>
        </p:nvCxnSpPr>
        <p:spPr>
          <a:xfrm>
            <a:off x="5936567" y="276503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9D43AA-8FAA-6744-BEE1-40D6BBE8F856}"/>
              </a:ext>
            </a:extLst>
          </p:cNvPr>
          <p:cNvCxnSpPr>
            <a:cxnSpLocks/>
          </p:cNvCxnSpPr>
          <p:nvPr/>
        </p:nvCxnSpPr>
        <p:spPr>
          <a:xfrm>
            <a:off x="5936567" y="286350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2E3EA-917C-0049-960A-D923021D3FFB}"/>
              </a:ext>
            </a:extLst>
          </p:cNvPr>
          <p:cNvCxnSpPr>
            <a:cxnSpLocks/>
          </p:cNvCxnSpPr>
          <p:nvPr/>
        </p:nvCxnSpPr>
        <p:spPr>
          <a:xfrm>
            <a:off x="5936567" y="295963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3479A8-E0F5-0C40-82BF-AA4C7DA4C4E2}"/>
              </a:ext>
            </a:extLst>
          </p:cNvPr>
          <p:cNvCxnSpPr>
            <a:cxnSpLocks/>
          </p:cNvCxnSpPr>
          <p:nvPr/>
        </p:nvCxnSpPr>
        <p:spPr>
          <a:xfrm>
            <a:off x="5936567" y="303744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5AE213-0020-7B49-A87D-3012BC190ADE}"/>
              </a:ext>
            </a:extLst>
          </p:cNvPr>
          <p:cNvCxnSpPr>
            <a:cxnSpLocks/>
          </p:cNvCxnSpPr>
          <p:nvPr/>
        </p:nvCxnSpPr>
        <p:spPr>
          <a:xfrm>
            <a:off x="5936567" y="3217983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85D427-09F3-284B-8316-2EA1C0191ED3}"/>
              </a:ext>
            </a:extLst>
          </p:cNvPr>
          <p:cNvCxnSpPr>
            <a:cxnSpLocks/>
          </p:cNvCxnSpPr>
          <p:nvPr/>
        </p:nvCxnSpPr>
        <p:spPr>
          <a:xfrm>
            <a:off x="5936567" y="313357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58F380-55D5-7B43-9A8D-8823C1E5D966}"/>
              </a:ext>
            </a:extLst>
          </p:cNvPr>
          <p:cNvCxnSpPr>
            <a:cxnSpLocks/>
          </p:cNvCxnSpPr>
          <p:nvPr/>
        </p:nvCxnSpPr>
        <p:spPr>
          <a:xfrm>
            <a:off x="5936567" y="331411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5BA0D-81A0-FD4E-9254-E90CD6521C3A}"/>
              </a:ext>
            </a:extLst>
          </p:cNvPr>
          <p:cNvCxnSpPr>
            <a:cxnSpLocks/>
          </p:cNvCxnSpPr>
          <p:nvPr/>
        </p:nvCxnSpPr>
        <p:spPr>
          <a:xfrm>
            <a:off x="5936567" y="342900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0A827-E12F-6347-8422-ADC918303529}"/>
              </a:ext>
            </a:extLst>
          </p:cNvPr>
          <p:cNvCxnSpPr>
            <a:cxnSpLocks/>
          </p:cNvCxnSpPr>
          <p:nvPr/>
        </p:nvCxnSpPr>
        <p:spPr>
          <a:xfrm>
            <a:off x="5936567" y="3525130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9F5763-20DA-254F-BD67-828502607D29}"/>
              </a:ext>
            </a:extLst>
          </p:cNvPr>
          <p:cNvCxnSpPr>
            <a:cxnSpLocks/>
          </p:cNvCxnSpPr>
          <p:nvPr/>
        </p:nvCxnSpPr>
        <p:spPr>
          <a:xfrm>
            <a:off x="5936567" y="3625507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35A02D-0943-2747-AB07-B28DAAAABF6E}"/>
              </a:ext>
            </a:extLst>
          </p:cNvPr>
          <p:cNvCxnSpPr>
            <a:cxnSpLocks/>
          </p:cNvCxnSpPr>
          <p:nvPr/>
        </p:nvCxnSpPr>
        <p:spPr>
          <a:xfrm>
            <a:off x="5936567" y="3721636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566FA2-1C87-8747-B516-D4A29B9DC215}"/>
              </a:ext>
            </a:extLst>
          </p:cNvPr>
          <p:cNvCxnSpPr>
            <a:cxnSpLocks/>
          </p:cNvCxnSpPr>
          <p:nvPr/>
        </p:nvCxnSpPr>
        <p:spPr>
          <a:xfrm>
            <a:off x="5936567" y="3820110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3DC28C-B5FC-0C4D-A6B6-A89F7881EEDB}"/>
              </a:ext>
            </a:extLst>
          </p:cNvPr>
          <p:cNvCxnSpPr>
            <a:cxnSpLocks/>
          </p:cNvCxnSpPr>
          <p:nvPr/>
        </p:nvCxnSpPr>
        <p:spPr>
          <a:xfrm>
            <a:off x="5936567" y="391623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AA06A5-5F5B-784B-9D69-B10844F370BC}"/>
              </a:ext>
            </a:extLst>
          </p:cNvPr>
          <p:cNvCxnSpPr>
            <a:cxnSpLocks/>
          </p:cNvCxnSpPr>
          <p:nvPr/>
        </p:nvCxnSpPr>
        <p:spPr>
          <a:xfrm>
            <a:off x="5936567" y="4002985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91123A-366F-1849-823F-A8A04971A32C}"/>
              </a:ext>
            </a:extLst>
          </p:cNvPr>
          <p:cNvCxnSpPr>
            <a:cxnSpLocks/>
          </p:cNvCxnSpPr>
          <p:nvPr/>
        </p:nvCxnSpPr>
        <p:spPr>
          <a:xfrm>
            <a:off x="5936567" y="409911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1CC898-B9AA-F745-A696-7CE1393188DB}"/>
              </a:ext>
            </a:extLst>
          </p:cNvPr>
          <p:cNvCxnSpPr>
            <a:cxnSpLocks/>
          </p:cNvCxnSpPr>
          <p:nvPr/>
        </p:nvCxnSpPr>
        <p:spPr>
          <a:xfrm>
            <a:off x="5936567" y="4197592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97A29-0A0A-8243-8E19-7F067494B204}"/>
              </a:ext>
            </a:extLst>
          </p:cNvPr>
          <p:cNvCxnSpPr>
            <a:cxnSpLocks/>
          </p:cNvCxnSpPr>
          <p:nvPr/>
        </p:nvCxnSpPr>
        <p:spPr>
          <a:xfrm>
            <a:off x="5936567" y="430778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6D5F53-02A8-A140-AFC5-357DEE7B0EF0}"/>
              </a:ext>
            </a:extLst>
          </p:cNvPr>
          <p:cNvCxnSpPr>
            <a:cxnSpLocks/>
          </p:cNvCxnSpPr>
          <p:nvPr/>
        </p:nvCxnSpPr>
        <p:spPr>
          <a:xfrm>
            <a:off x="5936567" y="439966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0A48DD-9124-D243-B2CF-C5CABBEA926C}"/>
              </a:ext>
            </a:extLst>
          </p:cNvPr>
          <p:cNvCxnSpPr>
            <a:cxnSpLocks/>
          </p:cNvCxnSpPr>
          <p:nvPr/>
        </p:nvCxnSpPr>
        <p:spPr>
          <a:xfrm>
            <a:off x="5936567" y="460834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6EA9C6-4287-F142-BBA2-0723F2713757}"/>
              </a:ext>
            </a:extLst>
          </p:cNvPr>
          <p:cNvCxnSpPr>
            <a:cxnSpLocks/>
          </p:cNvCxnSpPr>
          <p:nvPr/>
        </p:nvCxnSpPr>
        <p:spPr>
          <a:xfrm>
            <a:off x="5936567" y="4495798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1C2DC7-2DF5-704E-858C-0CDF3C4F6A67}"/>
              </a:ext>
            </a:extLst>
          </p:cNvPr>
          <p:cNvCxnSpPr>
            <a:cxnSpLocks/>
          </p:cNvCxnSpPr>
          <p:nvPr/>
        </p:nvCxnSpPr>
        <p:spPr>
          <a:xfrm>
            <a:off x="5936567" y="4718541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465F42-26AE-C049-8283-A843319522BF}"/>
              </a:ext>
            </a:extLst>
          </p:cNvPr>
          <p:cNvCxnSpPr>
            <a:cxnSpLocks/>
          </p:cNvCxnSpPr>
          <p:nvPr/>
        </p:nvCxnSpPr>
        <p:spPr>
          <a:xfrm>
            <a:off x="5936567" y="4819359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447789-421B-1F47-99BD-8BB48BCC03C9}"/>
              </a:ext>
            </a:extLst>
          </p:cNvPr>
          <p:cNvCxnSpPr>
            <a:cxnSpLocks/>
          </p:cNvCxnSpPr>
          <p:nvPr/>
        </p:nvCxnSpPr>
        <p:spPr>
          <a:xfrm>
            <a:off x="5936567" y="4943624"/>
            <a:ext cx="1627090" cy="0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537E959B-A3F4-844A-A29F-D5B0D60507D5}"/>
              </a:ext>
            </a:extLst>
          </p:cNvPr>
          <p:cNvSpPr/>
          <p:nvPr/>
        </p:nvSpPr>
        <p:spPr>
          <a:xfrm rot="10800000">
            <a:off x="8266335" y="2235598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82BB5B-944D-FB4D-99B3-BDC597A13317}"/>
              </a:ext>
            </a:extLst>
          </p:cNvPr>
          <p:cNvSpPr/>
          <p:nvPr/>
        </p:nvSpPr>
        <p:spPr>
          <a:xfrm>
            <a:off x="8849431" y="3295099"/>
            <a:ext cx="1867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7F7F7F"/>
                </a:solidFill>
              </a:rPr>
              <a:t>28 input vectors of size 28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59A0E2-ED50-B149-9C2F-ED34DC1CA231}"/>
              </a:ext>
            </a:extLst>
          </p:cNvPr>
          <p:cNvSpPr/>
          <p:nvPr/>
        </p:nvSpPr>
        <p:spPr>
          <a:xfrm>
            <a:off x="7563657" y="2138828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688A58-0351-3641-8ACD-0406A07D79C9}"/>
              </a:ext>
            </a:extLst>
          </p:cNvPr>
          <p:cNvSpPr/>
          <p:nvPr/>
        </p:nvSpPr>
        <p:spPr>
          <a:xfrm>
            <a:off x="7563657" y="2263344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FB1E91-B7A6-F648-A566-94BD1475C797}"/>
              </a:ext>
            </a:extLst>
          </p:cNvPr>
          <p:cNvSpPr/>
          <p:nvPr/>
        </p:nvSpPr>
        <p:spPr>
          <a:xfrm>
            <a:off x="7552698" y="4805124"/>
            <a:ext cx="781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F7F7F"/>
                </a:solidFill>
              </a:rPr>
              <a:t>row 28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7C7D35B0-3A1C-D344-A759-D6ED349E91C8}"/>
              </a:ext>
            </a:extLst>
          </p:cNvPr>
          <p:cNvSpPr/>
          <p:nvPr/>
        </p:nvSpPr>
        <p:spPr>
          <a:xfrm rot="16200000">
            <a:off x="4115445" y="4071189"/>
            <a:ext cx="583096" cy="2779818"/>
          </a:xfrm>
          <a:prstGeom prst="leftBrace">
            <a:avLst>
              <a:gd name="adj1" fmla="val 58333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2987971-82BA-B849-9BDE-81F1B11BD15A}"/>
              </a:ext>
            </a:extLst>
          </p:cNvPr>
          <p:cNvSpPr/>
          <p:nvPr/>
        </p:nvSpPr>
        <p:spPr>
          <a:xfrm>
            <a:off x="4220899" y="5752646"/>
            <a:ext cx="781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28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FBC3FE-D2F2-7341-B3A8-A8048BC60288}"/>
              </a:ext>
            </a:extLst>
          </p:cNvPr>
          <p:cNvGrpSpPr/>
          <p:nvPr/>
        </p:nvGrpSpPr>
        <p:grpSpPr>
          <a:xfrm rot="10800000">
            <a:off x="7804974" y="3314115"/>
            <a:ext cx="69695" cy="528199"/>
            <a:chOff x="2571253" y="3553422"/>
            <a:chExt cx="69695" cy="528199"/>
          </a:xfrm>
          <a:solidFill>
            <a:srgbClr val="7F7F7F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A16313-2AA1-D24E-82FF-E22C1E18BC9A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83576F0-319B-F048-8A58-C88FB571E94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97640CA-89E9-114A-B196-FBAD5068AC7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grpFill/>
            <a:ln w="381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71EAF-C71E-2C48-9075-EC12685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1674-56E8-A147-8513-9F9881BD5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Any network that can be organized into sequential layers</a:t>
            </a:r>
          </a:p>
          <a:p>
            <a:pPr lvl="1"/>
            <a:r>
              <a:rPr lang="en-US" dirty="0"/>
              <a:t>MLPs</a:t>
            </a:r>
          </a:p>
          <a:p>
            <a:pPr lvl="1"/>
            <a:r>
              <a:rPr lang="en-US" dirty="0"/>
              <a:t>CNNs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D1DAA5-3BB5-F94C-BE36-7B63D53C2EA2}"/>
              </a:ext>
            </a:extLst>
          </p:cNvPr>
          <p:cNvSpPr/>
          <p:nvPr/>
        </p:nvSpPr>
        <p:spPr>
          <a:xfrm>
            <a:off x="3225330" y="339788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5FBCBD-1639-EB43-9A52-A61D8888C207}"/>
              </a:ext>
            </a:extLst>
          </p:cNvPr>
          <p:cNvSpPr/>
          <p:nvPr/>
        </p:nvSpPr>
        <p:spPr>
          <a:xfrm>
            <a:off x="3209562" y="50858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37C0D2F-F80F-CF4E-8359-411761113720}"/>
              </a:ext>
            </a:extLst>
          </p:cNvPr>
          <p:cNvSpPr/>
          <p:nvPr/>
        </p:nvSpPr>
        <p:spPr>
          <a:xfrm>
            <a:off x="3225330" y="262398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5E2BB5-1B94-0443-AAA7-ED097DCC8FE4}"/>
              </a:ext>
            </a:extLst>
          </p:cNvPr>
          <p:cNvSpPr/>
          <p:nvPr/>
        </p:nvSpPr>
        <p:spPr>
          <a:xfrm>
            <a:off x="3138014" y="5722413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977512-BF0B-5D43-84FF-5695F30176DD}"/>
              </a:ext>
            </a:extLst>
          </p:cNvPr>
          <p:cNvGrpSpPr/>
          <p:nvPr/>
        </p:nvGrpSpPr>
        <p:grpSpPr>
          <a:xfrm>
            <a:off x="3482230" y="4219075"/>
            <a:ext cx="69695" cy="528199"/>
            <a:chOff x="2571253" y="3553422"/>
            <a:chExt cx="69695" cy="5281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7F9A270-9486-C94A-BA2C-F5D659B846F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C62815-D67C-4F40-96AD-630D31B04AEB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1FFC00B-8DD6-DE45-AFCC-E51197A4533F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Trapezoid 43">
            <a:extLst>
              <a:ext uri="{FF2B5EF4-FFF2-40B4-BE49-F238E27FC236}">
                <a16:creationId xmlns:a16="http://schemas.microsoft.com/office/drawing/2014/main" id="{E79987D3-437D-7E4A-884D-8BA3523CADC1}"/>
              </a:ext>
            </a:extLst>
          </p:cNvPr>
          <p:cNvSpPr/>
          <p:nvPr/>
        </p:nvSpPr>
        <p:spPr>
          <a:xfrm rot="5400000">
            <a:off x="3369212" y="3428282"/>
            <a:ext cx="2738816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9EF22F-12CF-8148-B418-BD01BBC93A2D}"/>
              </a:ext>
            </a:extLst>
          </p:cNvPr>
          <p:cNvSpPr/>
          <p:nvPr/>
        </p:nvSpPr>
        <p:spPr>
          <a:xfrm>
            <a:off x="4032613" y="3833644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19BA0D4-6E6F-204F-AC2A-EEFB68207FEE}"/>
              </a:ext>
            </a:extLst>
          </p:cNvPr>
          <p:cNvGrpSpPr/>
          <p:nvPr/>
        </p:nvGrpSpPr>
        <p:grpSpPr>
          <a:xfrm rot="5400000">
            <a:off x="6865371" y="3893909"/>
            <a:ext cx="57599" cy="528199"/>
            <a:chOff x="2571253" y="3553422"/>
            <a:chExt cx="69695" cy="528199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553426A-6771-2447-97DD-BD48B1D432B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D08AC7-3927-024E-8E92-349E8F1AA9F0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51CBAC8-940D-C14C-8BEA-777A90825053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B4EE4BA-397B-5F4F-96C2-10D2E7DB54E2}"/>
              </a:ext>
            </a:extLst>
          </p:cNvPr>
          <p:cNvSpPr/>
          <p:nvPr/>
        </p:nvSpPr>
        <p:spPr>
          <a:xfrm>
            <a:off x="5711296" y="339788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DB36EC2-AD13-6A46-91AB-7EE80577B53C}"/>
              </a:ext>
            </a:extLst>
          </p:cNvPr>
          <p:cNvSpPr/>
          <p:nvPr/>
        </p:nvSpPr>
        <p:spPr>
          <a:xfrm>
            <a:off x="5695528" y="508582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A0B5213-3BE0-374C-9417-6356A28275C8}"/>
              </a:ext>
            </a:extLst>
          </p:cNvPr>
          <p:cNvSpPr/>
          <p:nvPr/>
        </p:nvSpPr>
        <p:spPr>
          <a:xfrm>
            <a:off x="5711296" y="262398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E22799-FE1F-A647-9689-06335531126C}"/>
              </a:ext>
            </a:extLst>
          </p:cNvPr>
          <p:cNvGrpSpPr/>
          <p:nvPr/>
        </p:nvGrpSpPr>
        <p:grpSpPr>
          <a:xfrm>
            <a:off x="5968196" y="4219075"/>
            <a:ext cx="69695" cy="528199"/>
            <a:chOff x="2571253" y="3553422"/>
            <a:chExt cx="69695" cy="52819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BBDD53D-580E-3E4F-8B1D-DCE83B524B1F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31A079E-83D2-A945-8A5F-060A1243EEA6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E8D3F0C-DE81-1449-99EE-0F3DD23FE541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8E178395-C83B-E341-B388-721A0578E4E9}"/>
              </a:ext>
            </a:extLst>
          </p:cNvPr>
          <p:cNvSpPr/>
          <p:nvPr/>
        </p:nvSpPr>
        <p:spPr>
          <a:xfrm>
            <a:off x="7502874" y="34535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43173B2-DA10-584B-9C32-1AC0E4B23A05}"/>
              </a:ext>
            </a:extLst>
          </p:cNvPr>
          <p:cNvSpPr/>
          <p:nvPr/>
        </p:nvSpPr>
        <p:spPr>
          <a:xfrm>
            <a:off x="7487106" y="514149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5F4322C-68C3-D345-8B5C-6F2229BA4D80}"/>
              </a:ext>
            </a:extLst>
          </p:cNvPr>
          <p:cNvSpPr/>
          <p:nvPr/>
        </p:nvSpPr>
        <p:spPr>
          <a:xfrm>
            <a:off x="7502874" y="2679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01DC942-159E-9249-AC20-54BE3B6EE927}"/>
              </a:ext>
            </a:extLst>
          </p:cNvPr>
          <p:cNvGrpSpPr/>
          <p:nvPr/>
        </p:nvGrpSpPr>
        <p:grpSpPr>
          <a:xfrm>
            <a:off x="7759774" y="4274739"/>
            <a:ext cx="69695" cy="528199"/>
            <a:chOff x="2571253" y="3553422"/>
            <a:chExt cx="69695" cy="52819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8F86E2-709C-F84E-9A7C-34485275FBD5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FB77647-DD62-D546-8445-406E2D48A9C4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1C6AB4B-FB53-9843-AA27-C7279F6F42B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Trapezoid 99">
            <a:extLst>
              <a:ext uri="{FF2B5EF4-FFF2-40B4-BE49-F238E27FC236}">
                <a16:creationId xmlns:a16="http://schemas.microsoft.com/office/drawing/2014/main" id="{B195A121-D066-F941-BB58-84BF8340AA63}"/>
              </a:ext>
            </a:extLst>
          </p:cNvPr>
          <p:cNvSpPr/>
          <p:nvPr/>
        </p:nvSpPr>
        <p:spPr>
          <a:xfrm rot="5400000">
            <a:off x="7646756" y="3483946"/>
            <a:ext cx="2738816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48E23F3-4F4D-FF49-B043-F37D36D243FF}"/>
              </a:ext>
            </a:extLst>
          </p:cNvPr>
          <p:cNvSpPr/>
          <p:nvPr/>
        </p:nvSpPr>
        <p:spPr>
          <a:xfrm>
            <a:off x="8310157" y="3889308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E8E1B0E-BBDF-9E45-BBC3-AE4887EDFF67}"/>
              </a:ext>
            </a:extLst>
          </p:cNvPr>
          <p:cNvSpPr/>
          <p:nvPr/>
        </p:nvSpPr>
        <p:spPr>
          <a:xfrm>
            <a:off x="9988840" y="3453552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33C0E1F-4B84-4541-9B39-DFED349E3514}"/>
              </a:ext>
            </a:extLst>
          </p:cNvPr>
          <p:cNvSpPr/>
          <p:nvPr/>
        </p:nvSpPr>
        <p:spPr>
          <a:xfrm>
            <a:off x="9973072" y="514149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76A55E-C1D7-DF46-AD66-4F3D94A15611}"/>
              </a:ext>
            </a:extLst>
          </p:cNvPr>
          <p:cNvSpPr/>
          <p:nvPr/>
        </p:nvSpPr>
        <p:spPr>
          <a:xfrm>
            <a:off x="9988840" y="2679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83133F-75E5-164B-A02E-C47BF532D395}"/>
              </a:ext>
            </a:extLst>
          </p:cNvPr>
          <p:cNvGrpSpPr/>
          <p:nvPr/>
        </p:nvGrpSpPr>
        <p:grpSpPr>
          <a:xfrm>
            <a:off x="10245740" y="4274739"/>
            <a:ext cx="69695" cy="528199"/>
            <a:chOff x="2571253" y="3553422"/>
            <a:chExt cx="69695" cy="52819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02F2FAE-A073-2040-B8D1-0684C9194CC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69D412-936E-BC49-AAC7-7710BE5696D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2CADA0C-E6BD-484B-9304-7EC4430441B9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55BB9A-A760-4D42-B26D-AC15A781C7FD}"/>
              </a:ext>
            </a:extLst>
          </p:cNvPr>
          <p:cNvSpPr/>
          <p:nvPr/>
        </p:nvSpPr>
        <p:spPr>
          <a:xfrm>
            <a:off x="9840912" y="5733609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110" name="Left Brace 109">
            <a:extLst>
              <a:ext uri="{FF2B5EF4-FFF2-40B4-BE49-F238E27FC236}">
                <a16:creationId xmlns:a16="http://schemas.microsoft.com/office/drawing/2014/main" id="{C9AF420A-097E-6B4F-B0AD-542A2658B91E}"/>
              </a:ext>
            </a:extLst>
          </p:cNvPr>
          <p:cNvSpPr/>
          <p:nvPr/>
        </p:nvSpPr>
        <p:spPr>
          <a:xfrm rot="16200000">
            <a:off x="6678815" y="4831697"/>
            <a:ext cx="400472" cy="2469873"/>
          </a:xfrm>
          <a:prstGeom prst="leftBrace">
            <a:avLst>
              <a:gd name="adj1" fmla="val 49559"/>
              <a:gd name="adj2" fmla="val 50000"/>
            </a:avLst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5B3CFD6-D21A-1148-8D76-48B0EDAF717E}"/>
                  </a:ext>
                </a:extLst>
              </p:cNvPr>
              <p:cNvSpPr/>
              <p:nvPr/>
            </p:nvSpPr>
            <p:spPr>
              <a:xfrm>
                <a:off x="6174940" y="6265151"/>
                <a:ext cx="16065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F7F7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solidFill>
                          <a:srgbClr val="7F7F7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rgbClr val="7F7F7F"/>
                    </a:solidFill>
                  </a:rPr>
                  <a:t> Layers</a:t>
                </a: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5B3CFD6-D21A-1148-8D76-48B0EDAF7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940" y="6265151"/>
                <a:ext cx="1606540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CDBB1AB-DF39-1649-AC0C-C45890B163BE}"/>
              </a:ext>
            </a:extLst>
          </p:cNvPr>
          <p:cNvCxnSpPr>
            <a:cxnSpLocks/>
          </p:cNvCxnSpPr>
          <p:nvPr/>
        </p:nvCxnSpPr>
        <p:spPr>
          <a:xfrm>
            <a:off x="4209216" y="4802938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3C96641-397E-2642-9F9B-066AAE5A01CF}"/>
              </a:ext>
            </a:extLst>
          </p:cNvPr>
          <p:cNvCxnSpPr>
            <a:cxnSpLocks/>
          </p:cNvCxnSpPr>
          <p:nvPr/>
        </p:nvCxnSpPr>
        <p:spPr>
          <a:xfrm>
            <a:off x="8497517" y="4941270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71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BFFD-027D-5842-AB7D-9A06566E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5b: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E8A951-659E-B74B-9FEA-FC0E1B2CEF49}"/>
              </a:ext>
            </a:extLst>
          </p:cNvPr>
          <p:cNvSpPr/>
          <p:nvPr/>
        </p:nvSpPr>
        <p:spPr>
          <a:xfrm>
            <a:off x="1542780" y="3569677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62C1A-68C0-E14C-807A-D320BB360F4E}"/>
              </a:ext>
            </a:extLst>
          </p:cNvPr>
          <p:cNvCxnSpPr>
            <a:cxnSpLocks/>
          </p:cNvCxnSpPr>
          <p:nvPr/>
        </p:nvCxnSpPr>
        <p:spPr>
          <a:xfrm>
            <a:off x="977745" y="4074422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6A366-9238-744A-8350-5005595FC80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035149" y="4554415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B9EAD-783E-F649-992F-620D8D9F2927}"/>
              </a:ext>
            </a:extLst>
          </p:cNvPr>
          <p:cNvCxnSpPr>
            <a:cxnSpLocks/>
          </p:cNvCxnSpPr>
          <p:nvPr/>
        </p:nvCxnSpPr>
        <p:spPr>
          <a:xfrm flipV="1">
            <a:off x="5843363" y="4117555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B2D936-B1C5-7E41-B741-CB8928F5796D}"/>
              </a:ext>
            </a:extLst>
          </p:cNvPr>
          <p:cNvSpPr/>
          <p:nvPr/>
        </p:nvSpPr>
        <p:spPr>
          <a:xfrm>
            <a:off x="4843971" y="3615708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840613-B69F-3342-BD53-95C1124DF84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336340" y="460044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4A46EE-721D-A145-B402-15E8AEA5E73F}"/>
              </a:ext>
            </a:extLst>
          </p:cNvPr>
          <p:cNvSpPr txBox="1"/>
          <p:nvPr/>
        </p:nvSpPr>
        <p:spPr>
          <a:xfrm>
            <a:off x="1544990" y="3833272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27E5-ED9F-A043-8C02-0F243D0FADFE}"/>
              </a:ext>
            </a:extLst>
          </p:cNvPr>
          <p:cNvSpPr txBox="1"/>
          <p:nvPr/>
        </p:nvSpPr>
        <p:spPr>
          <a:xfrm>
            <a:off x="4840315" y="383463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96BBF-8B5E-3649-BC65-42441C70EB72}"/>
                  </a:ext>
                </a:extLst>
              </p:cNvPr>
              <p:cNvSpPr txBox="1"/>
              <p:nvPr/>
            </p:nvSpPr>
            <p:spPr>
              <a:xfrm>
                <a:off x="639980" y="3904108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96BBF-8B5E-3649-BC65-42441C70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80" y="3904108"/>
                <a:ext cx="398584" cy="33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E7EF6D-3C19-A548-8279-D6CA811F25CA}"/>
                  </a:ext>
                </a:extLst>
              </p:cNvPr>
              <p:cNvSpPr txBox="1"/>
              <p:nvPr/>
            </p:nvSpPr>
            <p:spPr>
              <a:xfrm>
                <a:off x="6420715" y="3969803"/>
                <a:ext cx="801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28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endParaRPr lang="en-US" sz="14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E7EF6D-3C19-A548-8279-D6CA811F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5" y="3969803"/>
                <a:ext cx="801759" cy="400110"/>
              </a:xfrm>
              <a:prstGeom prst="rect">
                <a:avLst/>
              </a:prstGeom>
              <a:blipFill>
                <a:blip r:embed="rId3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4B4D4C9-B52D-C047-95A8-CD86A5AD4574}"/>
              </a:ext>
            </a:extLst>
          </p:cNvPr>
          <p:cNvGrpSpPr/>
          <p:nvPr/>
        </p:nvGrpSpPr>
        <p:grpSpPr>
          <a:xfrm rot="5400000">
            <a:off x="3604835" y="3811515"/>
            <a:ext cx="69695" cy="528199"/>
            <a:chOff x="2571253" y="3553422"/>
            <a:chExt cx="69695" cy="52819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C67EE1-FDB0-3F4A-8F92-89B9D21FEC2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130B34B-0CFF-C748-90A5-8CAE2F0EDFF9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B81CBBA-BB5B-044B-8252-AECAC621961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C2AE22-8088-1D4A-BF30-9D871EE30B5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529728" y="4094882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2D5499-D47F-AC44-AE8A-D50D25FCB1F5}"/>
                  </a:ext>
                </a:extLst>
              </p:cNvPr>
              <p:cNvSpPr txBox="1"/>
              <p:nvPr/>
            </p:nvSpPr>
            <p:spPr>
              <a:xfrm>
                <a:off x="2632688" y="3728512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2D5499-D47F-AC44-AE8A-D50D25FC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688" y="3728512"/>
                <a:ext cx="398584" cy="339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8EABE2-3341-004C-8DC3-BC04EC7E5AC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51964" y="4096249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EB70C0-BB4A-CE4F-8109-266CC6050E9E}"/>
                  </a:ext>
                </a:extLst>
              </p:cNvPr>
              <p:cNvSpPr txBox="1"/>
              <p:nvPr/>
            </p:nvSpPr>
            <p:spPr>
              <a:xfrm>
                <a:off x="4234483" y="3728512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27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BEB70C0-BB4A-CE4F-8109-266CC6050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483" y="3728512"/>
                <a:ext cx="398584" cy="339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C11B26-3E6D-514D-8C0A-6C97ACFB0B1D}"/>
                  </a:ext>
                </a:extLst>
              </p:cNvPr>
              <p:cNvSpPr txBox="1"/>
              <p:nvPr/>
            </p:nvSpPr>
            <p:spPr>
              <a:xfrm>
                <a:off x="1583805" y="4970298"/>
                <a:ext cx="984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EC11B26-3E6D-514D-8C0A-6C97ACFB0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05" y="4970298"/>
                <a:ext cx="984738" cy="307777"/>
              </a:xfrm>
              <a:prstGeom prst="rect">
                <a:avLst/>
              </a:prstGeom>
              <a:blipFill>
                <a:blip r:embed="rId6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A01F20-8BB4-0B45-986E-3A366CC618D8}"/>
                  </a:ext>
                </a:extLst>
              </p:cNvPr>
              <p:cNvSpPr txBox="1"/>
              <p:nvPr/>
            </p:nvSpPr>
            <p:spPr>
              <a:xfrm>
                <a:off x="4858625" y="4993789"/>
                <a:ext cx="984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28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A01F20-8BB4-0B45-986E-3A366CC61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25" y="4993789"/>
                <a:ext cx="984738" cy="307777"/>
              </a:xfrm>
              <a:prstGeom prst="rect">
                <a:avLst/>
              </a:prstGeom>
              <a:blipFill>
                <a:blip r:embed="rId7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9CDF9BBF-A3DE-C744-8691-D1FE8A2DDC58}"/>
              </a:ext>
            </a:extLst>
          </p:cNvPr>
          <p:cNvSpPr/>
          <p:nvPr/>
        </p:nvSpPr>
        <p:spPr>
          <a:xfrm>
            <a:off x="7067046" y="3383497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7A04A1-7CC3-314A-AA2F-7B35A40F4E6D}"/>
              </a:ext>
            </a:extLst>
          </p:cNvPr>
          <p:cNvSpPr/>
          <p:nvPr/>
        </p:nvSpPr>
        <p:spPr>
          <a:xfrm>
            <a:off x="7051278" y="507143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4A0271-5181-F443-B63D-65D13876F5BF}"/>
              </a:ext>
            </a:extLst>
          </p:cNvPr>
          <p:cNvSpPr/>
          <p:nvPr/>
        </p:nvSpPr>
        <p:spPr>
          <a:xfrm>
            <a:off x="7067046" y="2609591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E09F8-D0EA-A646-965F-B4496D8A85B6}"/>
              </a:ext>
            </a:extLst>
          </p:cNvPr>
          <p:cNvSpPr/>
          <p:nvPr/>
        </p:nvSpPr>
        <p:spPr>
          <a:xfrm>
            <a:off x="6738241" y="5736878"/>
            <a:ext cx="1505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hidden_size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55FC72-2275-4449-9DD4-D43D3FDBB4E7}"/>
              </a:ext>
            </a:extLst>
          </p:cNvPr>
          <p:cNvGrpSpPr/>
          <p:nvPr/>
        </p:nvGrpSpPr>
        <p:grpSpPr>
          <a:xfrm>
            <a:off x="7323946" y="4204684"/>
            <a:ext cx="69695" cy="528199"/>
            <a:chOff x="2571253" y="3553422"/>
            <a:chExt cx="69695" cy="52819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49AE019-4330-E445-B8E8-B8B2C859DBB2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33FEB3-ED55-254C-AF5F-09EFA201E4F2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B34773-685D-DE40-88C2-80DEAC1B097D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Trapezoid 45">
            <a:extLst>
              <a:ext uri="{FF2B5EF4-FFF2-40B4-BE49-F238E27FC236}">
                <a16:creationId xmlns:a16="http://schemas.microsoft.com/office/drawing/2014/main" id="{2396AADA-3957-0942-BAFC-8DF48B72013B}"/>
              </a:ext>
            </a:extLst>
          </p:cNvPr>
          <p:cNvSpPr/>
          <p:nvPr/>
        </p:nvSpPr>
        <p:spPr>
          <a:xfrm rot="5400000">
            <a:off x="7000219" y="3614846"/>
            <a:ext cx="2708162" cy="1050214"/>
          </a:xfrm>
          <a:prstGeom prst="trapezoid">
            <a:avLst>
              <a:gd name="adj" fmla="val 48316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1EEE71-51F6-7042-9134-7AC2F59D981A}"/>
              </a:ext>
            </a:extLst>
          </p:cNvPr>
          <p:cNvSpPr txBox="1"/>
          <p:nvPr/>
        </p:nvSpPr>
        <p:spPr>
          <a:xfrm>
            <a:off x="7661000" y="3910419"/>
            <a:ext cx="1408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bg1"/>
                </a:solidFill>
                <a:ea typeface="Cambria Math" panose="02040503050406030204" pitchFamily="18" charset="0"/>
              </a:rPr>
              <a:t>Fully Connected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E9AE40-241A-0747-B7A2-A63874987FDB}"/>
              </a:ext>
            </a:extLst>
          </p:cNvPr>
          <p:cNvSpPr/>
          <p:nvPr/>
        </p:nvSpPr>
        <p:spPr>
          <a:xfrm>
            <a:off x="11065065" y="3033613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FCBF132-0C7B-7D42-812F-5DFDA080A01C}"/>
              </a:ext>
            </a:extLst>
          </p:cNvPr>
          <p:cNvSpPr/>
          <p:nvPr/>
        </p:nvSpPr>
        <p:spPr>
          <a:xfrm>
            <a:off x="11065065" y="4727505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2727AD-B75E-8A4E-9443-A9FCF575DAB3}"/>
              </a:ext>
            </a:extLst>
          </p:cNvPr>
          <p:cNvGrpSpPr/>
          <p:nvPr/>
        </p:nvGrpSpPr>
        <p:grpSpPr>
          <a:xfrm>
            <a:off x="11311160" y="3883023"/>
            <a:ext cx="69695" cy="528199"/>
            <a:chOff x="2571253" y="3553422"/>
            <a:chExt cx="69695" cy="52819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8CFBB36-AB21-764D-A0CD-511913385EB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0DA6B4D-3AC7-E842-B8CA-A8F63206051D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77D1A2-A989-B040-B358-A60BEA1B580E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B540CD-C4CE-6640-B344-692A9FBB71D7}"/>
                  </a:ext>
                </a:extLst>
              </p:cNvPr>
              <p:cNvSpPr txBox="1"/>
              <p:nvPr/>
            </p:nvSpPr>
            <p:spPr>
              <a:xfrm>
                <a:off x="11129510" y="3109117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B540CD-C4CE-6640-B344-692A9FBB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510" y="3109117"/>
                <a:ext cx="428322" cy="338554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79F0C67-7632-9F4D-8F11-2E82A8971CBB}"/>
                  </a:ext>
                </a:extLst>
              </p:cNvPr>
              <p:cNvSpPr txBox="1"/>
              <p:nvPr/>
            </p:nvSpPr>
            <p:spPr>
              <a:xfrm>
                <a:off x="11073420" y="4815389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79F0C67-7632-9F4D-8F11-2E82A897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420" y="4815389"/>
                <a:ext cx="50457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9E681F8D-13C6-564C-BE80-F55F2A0CAD41}"/>
              </a:ext>
            </a:extLst>
          </p:cNvPr>
          <p:cNvSpPr/>
          <p:nvPr/>
        </p:nvSpPr>
        <p:spPr>
          <a:xfrm>
            <a:off x="9074336" y="304364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CFA7273-7EE2-814E-B0C6-C1120ED22598}"/>
              </a:ext>
            </a:extLst>
          </p:cNvPr>
          <p:cNvSpPr/>
          <p:nvPr/>
        </p:nvSpPr>
        <p:spPr>
          <a:xfrm>
            <a:off x="9074336" y="47375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735CFC-98E8-084D-8456-2361B7B58E6D}"/>
              </a:ext>
            </a:extLst>
          </p:cNvPr>
          <p:cNvGrpSpPr/>
          <p:nvPr/>
        </p:nvGrpSpPr>
        <p:grpSpPr>
          <a:xfrm>
            <a:off x="9320431" y="3893056"/>
            <a:ext cx="69695" cy="528199"/>
            <a:chOff x="2571253" y="3553422"/>
            <a:chExt cx="69695" cy="528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19441CD-59D3-244A-BA4C-FEB3B1783347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1937A14-1D64-7045-BE8C-D419C25D8386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7A3547E-02BB-1845-AC56-FCE105ED0A74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C50280-9DC4-3C4F-A497-A4CC84A1C276}"/>
                  </a:ext>
                </a:extLst>
              </p:cNvPr>
              <p:cNvSpPr txBox="1"/>
              <p:nvPr/>
            </p:nvSpPr>
            <p:spPr>
              <a:xfrm>
                <a:off x="9138781" y="3119150"/>
                <a:ext cx="428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C50280-9DC4-3C4F-A497-A4CC84A1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81" y="3119150"/>
                <a:ext cx="42832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8A5B62-D1DA-B447-AF75-9D29576C1A58}"/>
                  </a:ext>
                </a:extLst>
              </p:cNvPr>
              <p:cNvSpPr txBox="1"/>
              <p:nvPr/>
            </p:nvSpPr>
            <p:spPr>
              <a:xfrm>
                <a:off x="9082691" y="4825422"/>
                <a:ext cx="504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F8A5B62-D1DA-B447-AF75-9D29576C1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691" y="4825422"/>
                <a:ext cx="50457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rapezoid 63">
            <a:extLst>
              <a:ext uri="{FF2B5EF4-FFF2-40B4-BE49-F238E27FC236}">
                <a16:creationId xmlns:a16="http://schemas.microsoft.com/office/drawing/2014/main" id="{3E1C71A9-4F95-8245-ABEE-34899AAB0147}"/>
              </a:ext>
            </a:extLst>
          </p:cNvPr>
          <p:cNvSpPr/>
          <p:nvPr/>
        </p:nvSpPr>
        <p:spPr>
          <a:xfrm rot="5400000">
            <a:off x="9385841" y="3624265"/>
            <a:ext cx="1882006" cy="1056079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998B5E-9910-A44F-9CC5-81888C5FBEDC}"/>
                  </a:ext>
                </a:extLst>
              </p:cNvPr>
              <p:cNvSpPr txBox="1"/>
              <p:nvPr/>
            </p:nvSpPr>
            <p:spPr>
              <a:xfrm>
                <a:off x="9818004" y="3949158"/>
                <a:ext cx="14743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Softmax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2998B5E-9910-A44F-9CC5-81888C5F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04" y="3949158"/>
                <a:ext cx="1474317" cy="338554"/>
              </a:xfrm>
              <a:prstGeom prst="rect">
                <a:avLst/>
              </a:prstGeom>
              <a:blipFill>
                <a:blip r:embed="rId12"/>
                <a:stretch>
                  <a:fillRect l="-1709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31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2E78-EDE3-1E4F-97D6-5FED62B3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D7C87-5A70-324D-94A6-E2189180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045"/>
            <a:ext cx="10515600" cy="4351338"/>
          </a:xfrm>
        </p:spPr>
        <p:txBody>
          <a:bodyPr/>
          <a:lstStyle/>
          <a:p>
            <a:r>
              <a:rPr lang="en-US" dirty="0"/>
              <a:t>Any network that is not a feed forward network </a:t>
            </a:r>
            <a:r>
              <a:rPr lang="en-US" dirty="0">
                <a:solidFill>
                  <a:srgbClr val="7F7F7F"/>
                </a:solidFill>
              </a:rPr>
              <a:t>(not really helpful)</a:t>
            </a:r>
          </a:p>
          <a:p>
            <a:r>
              <a:rPr lang="en-US" dirty="0"/>
              <a:t>A network organized such that there exists a backwards connection</a:t>
            </a:r>
          </a:p>
          <a:p>
            <a:pPr lvl="1"/>
            <a:r>
              <a:rPr lang="en-US" dirty="0"/>
              <a:t>In practice, useful networks have this backwards this connection from the output back to the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E9876-85A5-DD48-A299-8DF0D3C313F3}"/>
              </a:ext>
            </a:extLst>
          </p:cNvPr>
          <p:cNvSpPr/>
          <p:nvPr/>
        </p:nvSpPr>
        <p:spPr>
          <a:xfrm>
            <a:off x="2756567" y="34090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F58BD7-42FA-7042-9354-936038211BD9}"/>
              </a:ext>
            </a:extLst>
          </p:cNvPr>
          <p:cNvSpPr/>
          <p:nvPr/>
        </p:nvSpPr>
        <p:spPr>
          <a:xfrm>
            <a:off x="2740799" y="509697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954CA8-5DEA-EF43-912E-15612587C33B}"/>
              </a:ext>
            </a:extLst>
          </p:cNvPr>
          <p:cNvSpPr/>
          <p:nvPr/>
        </p:nvSpPr>
        <p:spPr>
          <a:xfrm>
            <a:off x="2669251" y="5733561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FE11FA-F263-BD43-8245-246F7DDD41CE}"/>
              </a:ext>
            </a:extLst>
          </p:cNvPr>
          <p:cNvGrpSpPr/>
          <p:nvPr/>
        </p:nvGrpSpPr>
        <p:grpSpPr>
          <a:xfrm>
            <a:off x="3013467" y="4230223"/>
            <a:ext cx="69695" cy="528199"/>
            <a:chOff x="2571253" y="3553422"/>
            <a:chExt cx="69695" cy="52819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73E6BC-CBC2-BB46-8805-29DD43C9982C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62C155-1C37-B44B-B2E9-EC428B96C93E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AA0A55-2ADE-C047-B150-A1A862C36520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962314C0-90E8-5841-BC7E-43677C664FF1}"/>
              </a:ext>
            </a:extLst>
          </p:cNvPr>
          <p:cNvSpPr/>
          <p:nvPr/>
        </p:nvSpPr>
        <p:spPr>
          <a:xfrm rot="5400000">
            <a:off x="3370571" y="3812336"/>
            <a:ext cx="1798571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BBA1D4-D12D-5848-B16D-D75E634073CE}"/>
              </a:ext>
            </a:extLst>
          </p:cNvPr>
          <p:cNvSpPr/>
          <p:nvPr/>
        </p:nvSpPr>
        <p:spPr>
          <a:xfrm>
            <a:off x="3563850" y="4172809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098A4-9C28-5340-B278-2C078CAD4AE4}"/>
              </a:ext>
            </a:extLst>
          </p:cNvPr>
          <p:cNvGrpSpPr/>
          <p:nvPr/>
        </p:nvGrpSpPr>
        <p:grpSpPr>
          <a:xfrm rot="5400000">
            <a:off x="6381488" y="4215207"/>
            <a:ext cx="57599" cy="528199"/>
            <a:chOff x="2571253" y="3553422"/>
            <a:chExt cx="69695" cy="5281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1F7C24-6D3B-A14C-B75C-8A05AC1DCF7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86B65C-5003-8E47-972E-92F2B688F071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C3F00D-8DB2-F042-A113-9F51B9926DB8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A2FC436-E54B-3543-A535-C7D8A6914947}"/>
              </a:ext>
            </a:extLst>
          </p:cNvPr>
          <p:cNvSpPr/>
          <p:nvPr/>
        </p:nvSpPr>
        <p:spPr>
          <a:xfrm>
            <a:off x="5242533" y="3409036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F1C39A-4B6C-E44B-A889-E265FCD76381}"/>
              </a:ext>
            </a:extLst>
          </p:cNvPr>
          <p:cNvSpPr/>
          <p:nvPr/>
        </p:nvSpPr>
        <p:spPr>
          <a:xfrm>
            <a:off x="5226765" y="5096974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00D5C5-EE07-044F-9404-35FDA5011482}"/>
              </a:ext>
            </a:extLst>
          </p:cNvPr>
          <p:cNvGrpSpPr/>
          <p:nvPr/>
        </p:nvGrpSpPr>
        <p:grpSpPr>
          <a:xfrm>
            <a:off x="5499433" y="4230223"/>
            <a:ext cx="69695" cy="528199"/>
            <a:chOff x="2571253" y="3553422"/>
            <a:chExt cx="69695" cy="52819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91FA23-2431-414D-81B0-3C31B64BEC6E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F30A39A-D5F5-8845-AF54-CB56423EE104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966D12-39A5-BC4C-B9C4-D4D00DEC7926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9F122ED7-557D-AA40-94D8-58B0D312ABDD}"/>
              </a:ext>
            </a:extLst>
          </p:cNvPr>
          <p:cNvSpPr/>
          <p:nvPr/>
        </p:nvSpPr>
        <p:spPr>
          <a:xfrm>
            <a:off x="7034111" y="346470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2D85A1-CBA5-294C-B8A6-A66961A76C61}"/>
              </a:ext>
            </a:extLst>
          </p:cNvPr>
          <p:cNvSpPr/>
          <p:nvPr/>
        </p:nvSpPr>
        <p:spPr>
          <a:xfrm>
            <a:off x="7018343" y="51526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C9EFE5-08A9-E341-B289-9B1E6A44AC80}"/>
              </a:ext>
            </a:extLst>
          </p:cNvPr>
          <p:cNvGrpSpPr/>
          <p:nvPr/>
        </p:nvGrpSpPr>
        <p:grpSpPr>
          <a:xfrm>
            <a:off x="7291011" y="4285887"/>
            <a:ext cx="69695" cy="528199"/>
            <a:chOff x="2571253" y="3553422"/>
            <a:chExt cx="69695" cy="52819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4524E5-D015-A94C-BAB5-47DB10BEAFE0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43C271-FF90-6B45-AFAD-9872D1B7D508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D39A56-C7E1-6D48-BC1D-F5DD3E82B34E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Trapezoid 31">
            <a:extLst>
              <a:ext uri="{FF2B5EF4-FFF2-40B4-BE49-F238E27FC236}">
                <a16:creationId xmlns:a16="http://schemas.microsoft.com/office/drawing/2014/main" id="{D70585F0-6DB2-C848-87A6-E0C03B7546A8}"/>
              </a:ext>
            </a:extLst>
          </p:cNvPr>
          <p:cNvSpPr/>
          <p:nvPr/>
        </p:nvSpPr>
        <p:spPr>
          <a:xfrm rot="5400000">
            <a:off x="7648114" y="3812336"/>
            <a:ext cx="1798571" cy="1470257"/>
          </a:xfrm>
          <a:prstGeom prst="trapezoid">
            <a:avLst>
              <a:gd name="adj" fmla="val 0"/>
            </a:avLst>
          </a:prstGeom>
          <a:solidFill>
            <a:schemeClr val="bg1">
              <a:lumMod val="75000"/>
              <a:lumOff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E7C4EC-80F6-6E44-A4D2-674B6979B129}"/>
              </a:ext>
            </a:extLst>
          </p:cNvPr>
          <p:cNvSpPr/>
          <p:nvPr/>
        </p:nvSpPr>
        <p:spPr>
          <a:xfrm>
            <a:off x="7841392" y="4152192"/>
            <a:ext cx="144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Some set of connections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71A9B0C-F7EE-F645-8E82-895D143E9E51}"/>
              </a:ext>
            </a:extLst>
          </p:cNvPr>
          <p:cNvSpPr/>
          <p:nvPr/>
        </p:nvSpPr>
        <p:spPr>
          <a:xfrm>
            <a:off x="9520077" y="3464700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E82484-06D9-2D48-928F-E9DD096B6F6E}"/>
              </a:ext>
            </a:extLst>
          </p:cNvPr>
          <p:cNvSpPr/>
          <p:nvPr/>
        </p:nvSpPr>
        <p:spPr>
          <a:xfrm>
            <a:off x="9504309" y="5152638"/>
            <a:ext cx="557212" cy="557212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07CF02-316B-BC43-93B7-E4841EBB5F20}"/>
              </a:ext>
            </a:extLst>
          </p:cNvPr>
          <p:cNvGrpSpPr/>
          <p:nvPr/>
        </p:nvGrpSpPr>
        <p:grpSpPr>
          <a:xfrm>
            <a:off x="9776977" y="4285887"/>
            <a:ext cx="69695" cy="528199"/>
            <a:chOff x="2571253" y="3553422"/>
            <a:chExt cx="69695" cy="52819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ED5B7CF-AC78-0143-A6B6-3B02EBC4D571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AECAC6-B004-A342-A6D4-1685273D414C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9DB473-4863-954F-902F-2BC95045DDB7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ED140D3-A719-2C43-9573-DEE00A8CCD3D}"/>
              </a:ext>
            </a:extLst>
          </p:cNvPr>
          <p:cNvSpPr/>
          <p:nvPr/>
        </p:nvSpPr>
        <p:spPr>
          <a:xfrm>
            <a:off x="9372149" y="5744757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327C59B-65B5-F048-BCC5-DD458D44FEBF}"/>
              </a:ext>
            </a:extLst>
          </p:cNvPr>
          <p:cNvSpPr/>
          <p:nvPr/>
        </p:nvSpPr>
        <p:spPr>
          <a:xfrm rot="10800000" flipH="1">
            <a:off x="5468228" y="5211462"/>
            <a:ext cx="1937350" cy="1001759"/>
          </a:xfrm>
          <a:prstGeom prst="arc">
            <a:avLst>
              <a:gd name="adj1" fmla="val 11211829"/>
              <a:gd name="adj2" fmla="val 21032068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1542BBE-7E66-8B45-87A2-7D0250864C55}"/>
              </a:ext>
            </a:extLst>
          </p:cNvPr>
          <p:cNvSpPr/>
          <p:nvPr/>
        </p:nvSpPr>
        <p:spPr>
          <a:xfrm>
            <a:off x="5270815" y="6280872"/>
            <a:ext cx="2958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Recurrent connections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E34143-1B06-6445-B9EA-C21675D21DBD}"/>
              </a:ext>
            </a:extLst>
          </p:cNvPr>
          <p:cNvCxnSpPr>
            <a:cxnSpLocks/>
          </p:cNvCxnSpPr>
          <p:nvPr/>
        </p:nvCxnSpPr>
        <p:spPr>
          <a:xfrm>
            <a:off x="3730914" y="5096974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1C4F2DA-C968-3E46-957E-97C3BFD4E3B0}"/>
              </a:ext>
            </a:extLst>
          </p:cNvPr>
          <p:cNvCxnSpPr>
            <a:cxnSpLocks/>
          </p:cNvCxnSpPr>
          <p:nvPr/>
        </p:nvCxnSpPr>
        <p:spPr>
          <a:xfrm>
            <a:off x="8035629" y="5096974"/>
            <a:ext cx="106616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00F9-2A15-004F-8EEC-6D149A9D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Recurrent Neural Network: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8D6D9A-FE77-634F-B4C8-9B4F758B266B}"/>
              </a:ext>
            </a:extLst>
          </p:cNvPr>
          <p:cNvSpPr/>
          <p:nvPr/>
        </p:nvSpPr>
        <p:spPr>
          <a:xfrm>
            <a:off x="5075922" y="2909336"/>
            <a:ext cx="1811648" cy="181164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492C8-FAD9-1F40-8186-7EFF840DA65E}"/>
              </a:ext>
            </a:extLst>
          </p:cNvPr>
          <p:cNvSpPr txBox="1"/>
          <p:nvPr/>
        </p:nvSpPr>
        <p:spPr>
          <a:xfrm>
            <a:off x="5489377" y="3399661"/>
            <a:ext cx="98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3A29A-5D40-924B-8162-C5A9C131E801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5981746" y="4720984"/>
            <a:ext cx="6350" cy="128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CF8D63D-8E32-0D41-89C4-D85E1ADB0F89}"/>
              </a:ext>
            </a:extLst>
          </p:cNvPr>
          <p:cNvCxnSpPr>
            <a:cxnSpLocks/>
            <a:stCxn id="4" idx="0"/>
            <a:endCxn id="4" idx="1"/>
          </p:cNvCxnSpPr>
          <p:nvPr/>
        </p:nvCxnSpPr>
        <p:spPr>
          <a:xfrm rot="16200000" flipH="1" flipV="1">
            <a:off x="5075922" y="2909336"/>
            <a:ext cx="905824" cy="905824"/>
          </a:xfrm>
          <a:prstGeom prst="curvedConnector4">
            <a:avLst>
              <a:gd name="adj1" fmla="val -65917"/>
              <a:gd name="adj2" fmla="val 17797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C20765-51F4-8947-B250-487C0A8336B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981746" y="1831164"/>
            <a:ext cx="0" cy="107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239EBF9-1A1E-F84F-9293-D30FB8134BC4}"/>
              </a:ext>
            </a:extLst>
          </p:cNvPr>
          <p:cNvSpPr/>
          <p:nvPr/>
        </p:nvSpPr>
        <p:spPr>
          <a:xfrm>
            <a:off x="5651064" y="6092765"/>
            <a:ext cx="82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D477D8-DB13-C94C-9A01-BD257D851205}"/>
              </a:ext>
            </a:extLst>
          </p:cNvPr>
          <p:cNvSpPr/>
          <p:nvPr/>
        </p:nvSpPr>
        <p:spPr>
          <a:xfrm>
            <a:off x="5489377" y="1431054"/>
            <a:ext cx="944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</a:rPr>
              <a:t>output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0DD937-6B38-7242-ACC7-1802E30D9BC5}"/>
              </a:ext>
            </a:extLst>
          </p:cNvPr>
          <p:cNvSpPr/>
          <p:nvPr/>
        </p:nvSpPr>
        <p:spPr>
          <a:xfrm>
            <a:off x="3612863" y="2170195"/>
            <a:ext cx="953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F7F7F"/>
                </a:solidFill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88587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9D3B-ED93-D443-8700-EE84D12B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to Feed 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C7C78-ED33-B34E-9CB4-2D89DFC6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all CNN’s an be converted to MLPs</a:t>
            </a:r>
          </a:p>
          <a:p>
            <a:endParaRPr lang="en-US" dirty="0"/>
          </a:p>
          <a:p>
            <a:r>
              <a:rPr lang="en-US" dirty="0"/>
              <a:t>Is there a similar property for RNNs? Can all RNNs be converted to feed forward networks?</a:t>
            </a:r>
          </a:p>
        </p:txBody>
      </p:sp>
    </p:spTree>
    <p:extLst>
      <p:ext uri="{BB962C8B-B14F-4D97-AF65-F5344CB8AC3E}">
        <p14:creationId xmlns:p14="http://schemas.microsoft.com/office/powerpoint/2010/main" val="43910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3A9F-DAAE-6A4A-8248-7DEF9A83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Unrolling the RNN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8BBD1A-E67E-5847-A7BE-B45875EFF1E0}"/>
              </a:ext>
            </a:extLst>
          </p:cNvPr>
          <p:cNvSpPr/>
          <p:nvPr/>
        </p:nvSpPr>
        <p:spPr>
          <a:xfrm>
            <a:off x="5211501" y="306839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6F6E425-2DBE-5542-82CF-87A69253BEDC}"/>
              </a:ext>
            </a:extLst>
          </p:cNvPr>
          <p:cNvCxnSpPr>
            <a:cxnSpLocks/>
          </p:cNvCxnSpPr>
          <p:nvPr/>
        </p:nvCxnSpPr>
        <p:spPr>
          <a:xfrm>
            <a:off x="2538642" y="3544234"/>
            <a:ext cx="574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F0CA30-8A59-5547-A82A-C2AA0392A2E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5703870" y="405313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D675-78FD-274C-A0EC-02FC4D0C7CB2}"/>
                  </a:ext>
                </a:extLst>
              </p:cNvPr>
              <p:cNvSpPr txBox="1"/>
              <p:nvPr/>
            </p:nvSpPr>
            <p:spPr>
              <a:xfrm>
                <a:off x="2936913" y="4492468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1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7D675-78FD-274C-A0EC-02FC4D0C7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913" y="4492468"/>
                <a:ext cx="1423933" cy="307777"/>
              </a:xfrm>
              <a:prstGeom prst="rect">
                <a:avLst/>
              </a:prstGeom>
              <a:blipFill>
                <a:blip r:embed="rId2"/>
                <a:stretch>
                  <a:fillRect l="-8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DFFE70-8566-074E-A135-415129F8CD53}"/>
              </a:ext>
            </a:extLst>
          </p:cNvPr>
          <p:cNvCxnSpPr>
            <a:cxnSpLocks/>
          </p:cNvCxnSpPr>
          <p:nvPr/>
        </p:nvCxnSpPr>
        <p:spPr>
          <a:xfrm flipV="1">
            <a:off x="9779375" y="3616272"/>
            <a:ext cx="550985" cy="1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40B874-61FC-874A-96DB-37F381EC94DF}"/>
              </a:ext>
            </a:extLst>
          </p:cNvPr>
          <p:cNvSpPr/>
          <p:nvPr/>
        </p:nvSpPr>
        <p:spPr>
          <a:xfrm>
            <a:off x="8779983" y="3114425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ED3BB-16FB-DC44-8AFA-6C58A3108789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9272352" y="4099163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164A04-3BE6-8F40-B4A9-C5AC8798E06A}"/>
              </a:ext>
            </a:extLst>
          </p:cNvPr>
          <p:cNvSpPr txBox="1"/>
          <p:nvPr/>
        </p:nvSpPr>
        <p:spPr>
          <a:xfrm>
            <a:off x="5213711" y="333198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67B78-082E-AC40-BF31-1E6D0FB427A9}"/>
              </a:ext>
            </a:extLst>
          </p:cNvPr>
          <p:cNvSpPr txBox="1"/>
          <p:nvPr/>
        </p:nvSpPr>
        <p:spPr>
          <a:xfrm>
            <a:off x="8776327" y="3333356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A28192-3ABC-6342-8969-62D10817844F}"/>
              </a:ext>
            </a:extLst>
          </p:cNvPr>
          <p:cNvCxnSpPr>
            <a:cxnSpLocks/>
          </p:cNvCxnSpPr>
          <p:nvPr/>
        </p:nvCxnSpPr>
        <p:spPr>
          <a:xfrm flipH="1" flipV="1">
            <a:off x="5698004" y="269727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7B1853-C8E7-6242-AE98-999ACAB475F9}"/>
              </a:ext>
            </a:extLst>
          </p:cNvPr>
          <p:cNvCxnSpPr>
            <a:cxnSpLocks/>
          </p:cNvCxnSpPr>
          <p:nvPr/>
        </p:nvCxnSpPr>
        <p:spPr>
          <a:xfrm flipH="1" flipV="1">
            <a:off x="9251825" y="2774472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73C3E5-39EB-E543-ACD6-4D1810C369A8}"/>
              </a:ext>
            </a:extLst>
          </p:cNvPr>
          <p:cNvSpPr txBox="1"/>
          <p:nvPr/>
        </p:nvSpPr>
        <p:spPr>
          <a:xfrm>
            <a:off x="1520938" y="5266385"/>
            <a:ext cx="175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Initialized randomly or with all 0’s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0F3C84-439D-8749-990A-DD93D43A0E99}"/>
              </a:ext>
            </a:extLst>
          </p:cNvPr>
          <p:cNvCxnSpPr>
            <a:cxnSpLocks/>
          </p:cNvCxnSpPr>
          <p:nvPr/>
        </p:nvCxnSpPr>
        <p:spPr>
          <a:xfrm flipV="1">
            <a:off x="2347576" y="3855209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D77813-3558-5743-B523-16191DB0D74F}"/>
              </a:ext>
            </a:extLst>
          </p:cNvPr>
          <p:cNvSpPr/>
          <p:nvPr/>
        </p:nvSpPr>
        <p:spPr>
          <a:xfrm>
            <a:off x="3124030" y="3068394"/>
            <a:ext cx="984738" cy="984738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959D0-F2EA-954D-86DD-38EE4D352F5C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3616399" y="405313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D37E596-3123-2343-B423-A1E3FF1F8214}"/>
              </a:ext>
            </a:extLst>
          </p:cNvPr>
          <p:cNvSpPr txBox="1"/>
          <p:nvPr/>
        </p:nvSpPr>
        <p:spPr>
          <a:xfrm>
            <a:off x="3126240" y="3331989"/>
            <a:ext cx="98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RNN</a:t>
            </a:r>
          </a:p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2550A5-1E04-1948-8A6F-9F0951B3BE56}"/>
              </a:ext>
            </a:extLst>
          </p:cNvPr>
          <p:cNvCxnSpPr>
            <a:cxnSpLocks/>
          </p:cNvCxnSpPr>
          <p:nvPr/>
        </p:nvCxnSpPr>
        <p:spPr>
          <a:xfrm flipH="1" flipV="1">
            <a:off x="3610533" y="2697276"/>
            <a:ext cx="5866" cy="346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4C4F15-82E3-D442-95F6-6BB2A88FE7FE}"/>
              </a:ext>
            </a:extLst>
          </p:cNvPr>
          <p:cNvCxnSpPr>
            <a:cxnSpLocks/>
          </p:cNvCxnSpPr>
          <p:nvPr/>
        </p:nvCxnSpPr>
        <p:spPr>
          <a:xfrm flipV="1">
            <a:off x="4127111" y="3577068"/>
            <a:ext cx="1084390" cy="165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0093C4-E276-884E-BF69-9BD1A7A50683}"/>
                  </a:ext>
                </a:extLst>
              </p:cNvPr>
              <p:cNvSpPr txBox="1"/>
              <p:nvPr/>
            </p:nvSpPr>
            <p:spPr>
              <a:xfrm>
                <a:off x="2200877" y="337392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0093C4-E276-884E-BF69-9BD1A7A5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877" y="3373920"/>
                <a:ext cx="398584" cy="339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4FD6D-9056-BE4E-A0F5-9CE04DB774B3}"/>
                  </a:ext>
                </a:extLst>
              </p:cNvPr>
              <p:cNvSpPr txBox="1"/>
              <p:nvPr/>
            </p:nvSpPr>
            <p:spPr>
              <a:xfrm>
                <a:off x="4430034" y="324313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24FD6D-9056-BE4E-A0F5-9CE04DB77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34" y="3243130"/>
                <a:ext cx="398584" cy="339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3B1EF-5C4C-FE4B-A690-5271547876CB}"/>
                  </a:ext>
                </a:extLst>
              </p:cNvPr>
              <p:cNvSpPr txBox="1"/>
              <p:nvPr/>
            </p:nvSpPr>
            <p:spPr>
              <a:xfrm>
                <a:off x="10356728" y="3468520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873B1EF-5C4C-FE4B-A690-52715478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728" y="3468520"/>
                <a:ext cx="398584" cy="339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758E7-F419-CC43-98CF-8852E75892B9}"/>
                  </a:ext>
                </a:extLst>
              </p:cNvPr>
              <p:cNvSpPr txBox="1"/>
              <p:nvPr/>
            </p:nvSpPr>
            <p:spPr>
              <a:xfrm>
                <a:off x="2942401" y="2345783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1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F758E7-F419-CC43-98CF-8852E758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01" y="2345783"/>
                <a:ext cx="1423936" cy="339645"/>
              </a:xfrm>
              <a:prstGeom prst="rect">
                <a:avLst/>
              </a:prstGeom>
              <a:blipFill>
                <a:blip r:embed="rId6"/>
                <a:stretch>
                  <a:fillRect l="-1770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B5716-E246-AA45-8A7F-2BEDA1D1DCF4}"/>
                  </a:ext>
                </a:extLst>
              </p:cNvPr>
              <p:cNvSpPr txBox="1"/>
              <p:nvPr/>
            </p:nvSpPr>
            <p:spPr>
              <a:xfrm>
                <a:off x="5032927" y="2296644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2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EB5716-E246-AA45-8A7F-2BEDA1D1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927" y="2296644"/>
                <a:ext cx="1423936" cy="339645"/>
              </a:xfrm>
              <a:prstGeom prst="rect">
                <a:avLst/>
              </a:prstGeom>
              <a:blipFill>
                <a:blip r:embed="rId7"/>
                <a:stretch>
                  <a:fillRect l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A95EA3B-AAAF-5D43-AA7A-8FC801123F57}"/>
              </a:ext>
            </a:extLst>
          </p:cNvPr>
          <p:cNvGrpSpPr/>
          <p:nvPr/>
        </p:nvGrpSpPr>
        <p:grpSpPr>
          <a:xfrm rot="5400000">
            <a:off x="7414235" y="3310232"/>
            <a:ext cx="69695" cy="528199"/>
            <a:chOff x="2571253" y="3553422"/>
            <a:chExt cx="69695" cy="52819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5F7D3C-1B9E-2349-ACD9-2B08B9345564}"/>
                </a:ext>
              </a:extLst>
            </p:cNvPr>
            <p:cNvSpPr/>
            <p:nvPr/>
          </p:nvSpPr>
          <p:spPr>
            <a:xfrm flipH="1" flipV="1">
              <a:off x="2571253" y="3553422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F9C8CA8-DF5A-C34D-8384-0EDA53E4739A}"/>
                </a:ext>
              </a:extLst>
            </p:cNvPr>
            <p:cNvSpPr/>
            <p:nvPr/>
          </p:nvSpPr>
          <p:spPr>
            <a:xfrm flipH="1" flipV="1">
              <a:off x="2571253" y="378184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12CAFF-B182-F14A-BCB0-D2B910C469CC}"/>
                </a:ext>
              </a:extLst>
            </p:cNvPr>
            <p:cNvSpPr/>
            <p:nvPr/>
          </p:nvSpPr>
          <p:spPr>
            <a:xfrm flipH="1" flipV="1">
              <a:off x="2573638" y="4014311"/>
              <a:ext cx="67310" cy="6731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BF82CA-5993-9E43-91FB-801758DA404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98449" y="3593599"/>
            <a:ext cx="6518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FEF37-6224-2B41-B772-6B66DD0EEC24}"/>
                  </a:ext>
                </a:extLst>
              </p:cNvPr>
              <p:cNvSpPr txBox="1"/>
              <p:nvPr/>
            </p:nvSpPr>
            <p:spPr>
              <a:xfrm>
                <a:off x="6301409" y="3227229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8FEF37-6224-2B41-B772-6B66DD0EE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09" y="3227229"/>
                <a:ext cx="398584" cy="3396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DF30DC-BB74-774B-964E-B35ED964153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187976" y="3594966"/>
            <a:ext cx="5883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DE0AF-DF2C-7449-9266-42547EA1FCCB}"/>
                  </a:ext>
                </a:extLst>
              </p:cNvPr>
              <p:cNvSpPr txBox="1"/>
              <p:nvPr/>
            </p:nvSpPr>
            <p:spPr>
              <a:xfrm>
                <a:off x="8630931" y="2344546"/>
                <a:ext cx="1423936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FF"/>
                    </a:solidFill>
                    <a:cs typeface="Courier New" panose="02070309020205020404" pitchFamily="49" charset="0"/>
                  </a:rPr>
                  <a:t>Output L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DE0AF-DF2C-7449-9266-42547EA1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931" y="2344546"/>
                <a:ext cx="1423936" cy="339645"/>
              </a:xfrm>
              <a:prstGeom prst="rect">
                <a:avLst/>
              </a:prstGeom>
              <a:blipFill>
                <a:blip r:embed="rId9"/>
                <a:stretch>
                  <a:fillRect l="-885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36F704-7B05-2949-B028-4B77AECCFC2A}"/>
                  </a:ext>
                </a:extLst>
              </p:cNvPr>
              <p:cNvSpPr txBox="1"/>
              <p:nvPr/>
            </p:nvSpPr>
            <p:spPr>
              <a:xfrm>
                <a:off x="8170495" y="3227229"/>
                <a:ext cx="398584" cy="33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𝐿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36F704-7B05-2949-B028-4B77AECC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495" y="3227229"/>
                <a:ext cx="398584" cy="339645"/>
              </a:xfrm>
              <a:prstGeom prst="rect">
                <a:avLst/>
              </a:prstGeom>
              <a:blipFill>
                <a:blip r:embed="rId10"/>
                <a:stretch>
                  <a:fillRect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3FB343-8C69-AF42-BDED-BF86FFF20D10}"/>
              </a:ext>
            </a:extLst>
          </p:cNvPr>
          <p:cNvCxnSpPr>
            <a:cxnSpLocks/>
          </p:cNvCxnSpPr>
          <p:nvPr/>
        </p:nvCxnSpPr>
        <p:spPr>
          <a:xfrm flipV="1">
            <a:off x="10556020" y="3871666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E859B6-6A24-8545-8B90-49ED59089802}"/>
              </a:ext>
            </a:extLst>
          </p:cNvPr>
          <p:cNvSpPr txBox="1"/>
          <p:nvPr/>
        </p:nvSpPr>
        <p:spPr>
          <a:xfrm>
            <a:off x="9628458" y="5266385"/>
            <a:ext cx="185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What is often considered the output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C010E-9744-7441-94F9-7143323904EC}"/>
                  </a:ext>
                </a:extLst>
              </p:cNvPr>
              <p:cNvSpPr txBox="1"/>
              <p:nvPr/>
            </p:nvSpPr>
            <p:spPr>
              <a:xfrm>
                <a:off x="5032927" y="4485237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2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C7C010E-9744-7441-94F9-71433239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927" y="4485237"/>
                <a:ext cx="1423933" cy="307777"/>
              </a:xfrm>
              <a:prstGeom prst="rect">
                <a:avLst/>
              </a:prstGeom>
              <a:blipFill>
                <a:blip r:embed="rId11"/>
                <a:stretch>
                  <a:fillRect l="-178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E7862-55FA-4A4B-B7A0-514BE2EFA115}"/>
                  </a:ext>
                </a:extLst>
              </p:cNvPr>
              <p:cNvSpPr txBox="1"/>
              <p:nvPr/>
            </p:nvSpPr>
            <p:spPr>
              <a:xfrm>
                <a:off x="8460006" y="4485237"/>
                <a:ext cx="14239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Input L </a:t>
                </a:r>
                <a:r>
                  <a:rPr lang="en-US" sz="1400" dirty="0">
                    <a:solidFill>
                      <a:srgbClr val="FFFF00"/>
                    </a:solidFill>
                    <a:cs typeface="Courier New" panose="02070309020205020404" pitchFamily="49" charset="0"/>
                  </a:rPr>
                  <a:t>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E7862-55FA-4A4B-B7A0-514BE2EF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006" y="4485237"/>
                <a:ext cx="1423933" cy="307777"/>
              </a:xfrm>
              <a:prstGeom prst="rect">
                <a:avLst/>
              </a:prstGeom>
              <a:blipFill>
                <a:blip r:embed="rId12"/>
                <a:stretch>
                  <a:fillRect l="-88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60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D5EE-4012-0342-9941-828A7D79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Recurrent Neural Network: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01522-C481-6942-B424-A80FC28B0F55}"/>
                  </a:ext>
                </a:extLst>
              </p:cNvPr>
              <p:cNvSpPr txBox="1"/>
              <p:nvPr/>
            </p:nvSpPr>
            <p:spPr>
              <a:xfrm>
                <a:off x="5592294" y="3932785"/>
                <a:ext cx="5625281" cy="54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01522-C481-6942-B424-A80FC28B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294" y="3932785"/>
                <a:ext cx="5625281" cy="545855"/>
              </a:xfrm>
              <a:prstGeom prst="rect">
                <a:avLst/>
              </a:prstGeo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517D52-8B41-614D-AF2B-4F4520A4D845}"/>
              </a:ext>
            </a:extLst>
          </p:cNvPr>
          <p:cNvSpPr/>
          <p:nvPr/>
        </p:nvSpPr>
        <p:spPr>
          <a:xfrm>
            <a:off x="2172196" y="2889313"/>
            <a:ext cx="2625122" cy="2625122"/>
          </a:xfrm>
          <a:prstGeom prst="roundRect">
            <a:avLst/>
          </a:prstGeom>
          <a:solidFill>
            <a:schemeClr val="tx1">
              <a:lumMod val="50000"/>
              <a:alpha val="50196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0A3AD-A315-3747-BDF7-CB37801D4DA3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484757" y="5514435"/>
            <a:ext cx="0" cy="548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41569-2717-A643-BE57-563A8FE57A8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508527" y="4201874"/>
            <a:ext cx="6636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FF97D-E15B-B347-BA16-0474409E8D87}"/>
                  </a:ext>
                </a:extLst>
              </p:cNvPr>
              <p:cNvSpPr txBox="1"/>
              <p:nvPr/>
            </p:nvSpPr>
            <p:spPr>
              <a:xfrm>
                <a:off x="3258428" y="6154321"/>
                <a:ext cx="4526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FF97D-E15B-B347-BA16-0474409E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28" y="6154321"/>
                <a:ext cx="452658" cy="338554"/>
              </a:xfrm>
              <a:prstGeom prst="rect">
                <a:avLst/>
              </a:prstGeom>
              <a:blipFill>
                <a:blip r:embed="rId3"/>
                <a:stretch>
                  <a:fillRect t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7E294-9AFE-CE42-9AD7-58C84242DACD}"/>
                  </a:ext>
                </a:extLst>
              </p:cNvPr>
              <p:cNvSpPr txBox="1"/>
              <p:nvPr/>
            </p:nvSpPr>
            <p:spPr>
              <a:xfrm>
                <a:off x="1055869" y="4014387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7E294-9AFE-CE42-9AD7-58C84242D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69" y="4014387"/>
                <a:ext cx="452658" cy="374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apezoid 15">
            <a:extLst>
              <a:ext uri="{FF2B5EF4-FFF2-40B4-BE49-F238E27FC236}">
                <a16:creationId xmlns:a16="http://schemas.microsoft.com/office/drawing/2014/main" id="{F65EA788-2779-874D-A1E5-47119450504A}"/>
              </a:ext>
            </a:extLst>
          </p:cNvPr>
          <p:cNvSpPr/>
          <p:nvPr/>
        </p:nvSpPr>
        <p:spPr>
          <a:xfrm rot="5400000">
            <a:off x="1975230" y="3890324"/>
            <a:ext cx="1361309" cy="623099"/>
          </a:xfrm>
          <a:prstGeom prst="trapezoid">
            <a:avLst>
              <a:gd name="adj" fmla="val 40843"/>
            </a:avLst>
          </a:prstGeom>
          <a:solidFill>
            <a:srgbClr val="00905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5AC2A00C-240A-B645-9ADA-A433219E300A}"/>
              </a:ext>
            </a:extLst>
          </p:cNvPr>
          <p:cNvSpPr/>
          <p:nvPr/>
        </p:nvSpPr>
        <p:spPr>
          <a:xfrm>
            <a:off x="2782248" y="4702258"/>
            <a:ext cx="1361309" cy="623099"/>
          </a:xfrm>
          <a:prstGeom prst="trapezoid">
            <a:avLst>
              <a:gd name="adj" fmla="val 40843"/>
            </a:avLst>
          </a:prstGeom>
          <a:solidFill>
            <a:srgbClr val="00905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680D8F-4615-0145-8A92-D05912DE8FF2}"/>
              </a:ext>
            </a:extLst>
          </p:cNvPr>
          <p:cNvSpPr/>
          <p:nvPr/>
        </p:nvSpPr>
        <p:spPr>
          <a:xfrm>
            <a:off x="3157588" y="3896021"/>
            <a:ext cx="623099" cy="623099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0609BD-2EBC-C542-94E3-25288BB612C5}"/>
                  </a:ext>
                </a:extLst>
              </p:cNvPr>
              <p:cNvSpPr txBox="1"/>
              <p:nvPr/>
            </p:nvSpPr>
            <p:spPr>
              <a:xfrm>
                <a:off x="3226382" y="3932055"/>
                <a:ext cx="5212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0609BD-2EBC-C542-94E3-25288BB6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382" y="3932055"/>
                <a:ext cx="521297" cy="523220"/>
              </a:xfrm>
              <a:prstGeom prst="rect">
                <a:avLst/>
              </a:prstGeom>
              <a:blipFill>
                <a:blip r:embed="rId5"/>
                <a:stretch>
                  <a:fillRect l="-4762" r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91D8F7A-348A-1F4F-84E9-ACF8015C691D}"/>
              </a:ext>
            </a:extLst>
          </p:cNvPr>
          <p:cNvSpPr txBox="1"/>
          <p:nvPr/>
        </p:nvSpPr>
        <p:spPr>
          <a:xfrm>
            <a:off x="3049166" y="483579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513F0-8386-E947-A0B5-3722520EDE9D}"/>
              </a:ext>
            </a:extLst>
          </p:cNvPr>
          <p:cNvSpPr txBox="1"/>
          <p:nvPr/>
        </p:nvSpPr>
        <p:spPr>
          <a:xfrm rot="5400000">
            <a:off x="2242148" y="4010451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Linear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456875-790C-274F-BDD2-2074E0774A4D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3465593" y="2361111"/>
            <a:ext cx="0" cy="7317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32BA1D-E11E-1F45-B0CD-4F1D5DD1E0AF}"/>
                  </a:ext>
                </a:extLst>
              </p:cNvPr>
              <p:cNvSpPr txBox="1"/>
              <p:nvPr/>
            </p:nvSpPr>
            <p:spPr>
              <a:xfrm>
                <a:off x="3258426" y="1874453"/>
                <a:ext cx="452658" cy="374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4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32BA1D-E11E-1F45-B0CD-4F1D5DD1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26" y="1874453"/>
                <a:ext cx="452658" cy="374974"/>
              </a:xfrm>
              <a:prstGeom prst="rect">
                <a:avLst/>
              </a:prstGeom>
              <a:blipFill>
                <a:blip r:embed="rId6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7063E65-4CD6-DB4F-A96C-2B2CF4461421}"/>
              </a:ext>
            </a:extLst>
          </p:cNvPr>
          <p:cNvSpPr/>
          <p:nvPr/>
        </p:nvSpPr>
        <p:spPr>
          <a:xfrm>
            <a:off x="5686275" y="3865344"/>
            <a:ext cx="5422559" cy="699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2E6CC2-76C2-314B-ABC6-7BA14A71CDDD}"/>
              </a:ext>
            </a:extLst>
          </p:cNvPr>
          <p:cNvCxnSpPr>
            <a:cxnSpLocks/>
          </p:cNvCxnSpPr>
          <p:nvPr/>
        </p:nvCxnSpPr>
        <p:spPr>
          <a:xfrm flipV="1">
            <a:off x="6960520" y="4650019"/>
            <a:ext cx="0" cy="1284865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94F420-7484-0448-8FCF-F6D534718F94}"/>
              </a:ext>
            </a:extLst>
          </p:cNvPr>
          <p:cNvSpPr txBox="1"/>
          <p:nvPr/>
        </p:nvSpPr>
        <p:spPr>
          <a:xfrm>
            <a:off x="6096000" y="5932005"/>
            <a:ext cx="175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Usually tanh</a:t>
            </a:r>
            <a:endParaRPr lang="en-US" sz="1400" b="1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5852A6-59A7-CB4A-8B46-3AC1030FECCA}"/>
              </a:ext>
            </a:extLst>
          </p:cNvPr>
          <p:cNvSpPr/>
          <p:nvPr/>
        </p:nvSpPr>
        <p:spPr>
          <a:xfrm>
            <a:off x="3157588" y="3092859"/>
            <a:ext cx="616010" cy="616010"/>
          </a:xfrm>
          <a:prstGeom prst="ellipse">
            <a:avLst/>
          </a:prstGeom>
          <a:solidFill>
            <a:srgbClr val="7F7F7F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50064-EA23-B647-99EE-A6142E1846B5}"/>
              </a:ext>
            </a:extLst>
          </p:cNvPr>
          <p:cNvCxnSpPr>
            <a:cxnSpLocks/>
            <a:stCxn id="18" idx="0"/>
            <a:endCxn id="31" idx="4"/>
          </p:cNvCxnSpPr>
          <p:nvPr/>
        </p:nvCxnSpPr>
        <p:spPr>
          <a:xfrm flipH="1" flipV="1">
            <a:off x="3465593" y="3708869"/>
            <a:ext cx="3545" cy="1871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9A0A2-F256-D341-A76A-8F8DA53D53EB}"/>
                  </a:ext>
                </a:extLst>
              </p:cNvPr>
              <p:cNvSpPr txBox="1"/>
              <p:nvPr/>
            </p:nvSpPr>
            <p:spPr>
              <a:xfrm>
                <a:off x="3145816" y="3184045"/>
                <a:ext cx="677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09A0A2-F256-D341-A76A-8F8DA53D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816" y="3184045"/>
                <a:ext cx="677878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86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CEC3-D6C3-994D-9690-3485E40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9F99-BF0F-2A47-B34A-8B141221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 our models to have </a:t>
            </a:r>
            <a:r>
              <a:rPr lang="en-US" b="1" dirty="0"/>
              <a:t>memory</a:t>
            </a:r>
          </a:p>
          <a:p>
            <a:r>
              <a:rPr lang="en-US" dirty="0"/>
              <a:t>Therefore, it is applicable to any sequential data processing and will be more compact than other architectures</a:t>
            </a:r>
          </a:p>
          <a:p>
            <a:pPr lvl="1"/>
            <a:r>
              <a:rPr lang="en-US" dirty="0"/>
              <a:t>Language Modeling / Text Generation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Video Tagging</a:t>
            </a:r>
          </a:p>
          <a:p>
            <a:endParaRPr lang="en-US" dirty="0"/>
          </a:p>
          <a:p>
            <a:r>
              <a:rPr lang="en-US" dirty="0"/>
              <a:t>Variable input size </a:t>
            </a:r>
            <a:r>
              <a:rPr lang="en-US" sz="2000" dirty="0">
                <a:solidFill>
                  <a:srgbClr val="7F7F7F"/>
                </a:solidFill>
              </a:rPr>
              <a:t>(this is not possible in previous models without some clever tricks)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9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592C-7019-8F4D-B334-A65FB1BA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1A4C-C128-6148-B5CD-0A62DBBD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Exploding / Vanishing Gradients</a:t>
            </a:r>
          </a:p>
          <a:p>
            <a:endParaRPr lang="en-US" dirty="0"/>
          </a:p>
          <a:p>
            <a:r>
              <a:rPr lang="en-US" dirty="0"/>
              <a:t>Performance decreases as sequences get larger due to long-term dependencies, since each RNN cell only has access to the previous hidden state</a:t>
            </a:r>
          </a:p>
          <a:p>
            <a:endParaRPr lang="en-US" dirty="0"/>
          </a:p>
          <a:p>
            <a:r>
              <a:rPr lang="en-US" dirty="0"/>
              <a:t>Due to the sequential nature of RNNs, backprop is not computationally efficient nor parallelizable, so they are slow on GPUs</a:t>
            </a:r>
          </a:p>
        </p:txBody>
      </p:sp>
    </p:spTree>
    <p:extLst>
      <p:ext uri="{BB962C8B-B14F-4D97-AF65-F5344CB8AC3E}">
        <p14:creationId xmlns:p14="http://schemas.microsoft.com/office/powerpoint/2010/main" val="49045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6026</TotalTime>
  <Words>928</Words>
  <Application>Microsoft Macintosh PowerPoint</Application>
  <PresentationFormat>Widescreen</PresentationFormat>
  <Paragraphs>229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Office Theme</vt:lpstr>
      <vt:lpstr>Lesson 5:  Recurrent Neural Networks</vt:lpstr>
      <vt:lpstr>Feed Forward Networks</vt:lpstr>
      <vt:lpstr>Recurrent Networks</vt:lpstr>
      <vt:lpstr>The Recurrent Neural Network: Architecture</vt:lpstr>
      <vt:lpstr>Reduction to Feed Forward Networks</vt:lpstr>
      <vt:lpstr>Unrolling the RNN</vt:lpstr>
      <vt:lpstr>The Recurrent Neural Network: Math</vt:lpstr>
      <vt:lpstr>Advantages of RNNS</vt:lpstr>
      <vt:lpstr>Problems with RNNs</vt:lpstr>
      <vt:lpstr>The Gated Recurrent Unit (GRU)</vt:lpstr>
      <vt:lpstr>The Gated Recurrent Unit (GRU)</vt:lpstr>
      <vt:lpstr>Long Short Term Memory Network (LSTM)</vt:lpstr>
      <vt:lpstr>Long Short Term Memory Network (LSTM)</vt:lpstr>
      <vt:lpstr>GRU and LSTM Intuition</vt:lpstr>
      <vt:lpstr>Assignment 5a</vt:lpstr>
      <vt:lpstr>Assignment 5a: Part 1</vt:lpstr>
      <vt:lpstr>Assignment 5a: Part 2</vt:lpstr>
      <vt:lpstr>Assignment 5b</vt:lpstr>
      <vt:lpstr>Assignment 5b: Architecture</vt:lpstr>
      <vt:lpstr>Assignment 5b: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 Linear Classifiers</dc:title>
  <dc:creator>Eric Keilty</dc:creator>
  <cp:lastModifiedBy>Eric Keilty</cp:lastModifiedBy>
  <cp:revision>247</cp:revision>
  <dcterms:created xsi:type="dcterms:W3CDTF">2020-05-01T23:57:10Z</dcterms:created>
  <dcterms:modified xsi:type="dcterms:W3CDTF">2020-06-04T21:50:35Z</dcterms:modified>
</cp:coreProperties>
</file>